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337" r:id="rId6"/>
    <p:sldId id="450" r:id="rId7"/>
    <p:sldId id="458" r:id="rId8"/>
    <p:sldId id="452" r:id="rId9"/>
    <p:sldId id="454" r:id="rId10"/>
    <p:sldId id="459" r:id="rId11"/>
    <p:sldId id="288" r:id="rId12"/>
    <p:sldId id="317" r:id="rId13"/>
    <p:sldId id="455" r:id="rId14"/>
    <p:sldId id="463" r:id="rId15"/>
    <p:sldId id="286" r:id="rId16"/>
    <p:sldId id="461" r:id="rId17"/>
    <p:sldId id="291" r:id="rId18"/>
    <p:sldId id="462" r:id="rId19"/>
    <p:sldId id="346" r:id="rId20"/>
    <p:sldId id="456" r:id="rId21"/>
    <p:sldId id="457" r:id="rId22"/>
    <p:sldId id="464" r:id="rId23"/>
  </p:sldIdLst>
  <p:sldSz cx="9144000" cy="6858000" type="screen4x3"/>
  <p:notesSz cx="6950075" cy="92360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F99"/>
    <a:srgbClr val="87BFAE"/>
    <a:srgbClr val="509680"/>
    <a:srgbClr val="759CD5"/>
    <a:srgbClr val="4B7EC9"/>
    <a:srgbClr val="3669B4"/>
    <a:srgbClr val="4E80CA"/>
    <a:srgbClr val="FF4644"/>
    <a:srgbClr val="ECDBC3"/>
    <a:srgbClr val="F0D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2915" autoAdjust="0"/>
  </p:normalViewPr>
  <p:slideViewPr>
    <p:cSldViewPr>
      <p:cViewPr varScale="1">
        <p:scale>
          <a:sx n="28" d="100"/>
          <a:sy n="28" d="100"/>
        </p:scale>
        <p:origin x="240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E126D3B0-407A-4256-9021-683AF231F47A}" type="datetimeFigureOut">
              <a:rPr lang="en-US" smtClean="0"/>
              <a:t>1/29/2024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661EC740-E40A-42D0-96EF-D18D39A61C60}" type="slidenum">
              <a:rPr lang="en-US" smtClean="0"/>
              <a:t>‹#›</a:t>
            </a:fld>
            <a:endParaRPr lang="en-US"/>
          </a:p>
        </p:txBody>
      </p:sp>
    </p:spTree>
    <p:extLst>
      <p:ext uri="{BB962C8B-B14F-4D97-AF65-F5344CB8AC3E}">
        <p14:creationId xmlns:p14="http://schemas.microsoft.com/office/powerpoint/2010/main" val="2866373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1320838-EE0F-4C34-9407-E1021511AB92}" type="datetimeFigureOut">
              <a:rPr lang="en-US" smtClean="0"/>
              <a:t>1/29/2024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A34AA3E-A22A-45CA-8E99-6D82249CB143}" type="slidenum">
              <a:rPr lang="en-US" smtClean="0"/>
              <a:t>‹#›</a:t>
            </a:fld>
            <a:endParaRPr lang="en-US"/>
          </a:p>
        </p:txBody>
      </p:sp>
    </p:spTree>
    <p:extLst>
      <p:ext uri="{BB962C8B-B14F-4D97-AF65-F5344CB8AC3E}">
        <p14:creationId xmlns:p14="http://schemas.microsoft.com/office/powerpoint/2010/main" val="34303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n.gov/hr/pr/attendance---leave-manual.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or Afternoon, Thank you all for joining me as we run through the new 2024 Accrued Leave changes. My name is Kenna Stephens, I am an HR Business Partner here in HQ and I also have Andy Rogers, our Payroll Manager as well. I have a short presentation for you all today going over the changes and how it will impacts you. Hopefully, the presentation will answer all your questions but if not please enter them in the Chat box and they will be answered at the end of this Presentation. If your question is specific to you,  we will reach out to you separately. You can always email the TDOT.HR@tn.gov email box with any questions. </a:t>
            </a:r>
          </a:p>
        </p:txBody>
      </p:sp>
      <p:sp>
        <p:nvSpPr>
          <p:cNvPr id="4" name="Slide Number Placeholder 3"/>
          <p:cNvSpPr>
            <a:spLocks noGrp="1"/>
          </p:cNvSpPr>
          <p:nvPr>
            <p:ph type="sldNum" sz="quarter" idx="5"/>
          </p:nvPr>
        </p:nvSpPr>
        <p:spPr/>
        <p:txBody>
          <a:bodyPr/>
          <a:lstStyle/>
          <a:p>
            <a:fld id="{4A34AA3E-A22A-45CA-8E99-6D82249CB143}" type="slidenum">
              <a:rPr lang="en-US" smtClean="0"/>
              <a:t>1</a:t>
            </a:fld>
            <a:endParaRPr lang="en-US"/>
          </a:p>
        </p:txBody>
      </p:sp>
    </p:spTree>
    <p:extLst>
      <p:ext uri="{BB962C8B-B14F-4D97-AF65-F5344CB8AC3E}">
        <p14:creationId xmlns:p14="http://schemas.microsoft.com/office/powerpoint/2010/main" val="134850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timesheet will look like when your time Front-Loads. It will display on the first day of your service anniversary month once the pay period has begun processing. When you are ready to key your time for that pay period, just remember you may need change the View by: from week to Day Mode and key your time for each day individually. </a:t>
            </a:r>
          </a:p>
        </p:txBody>
      </p:sp>
      <p:sp>
        <p:nvSpPr>
          <p:cNvPr id="4" name="Slide Number Placeholder 3"/>
          <p:cNvSpPr>
            <a:spLocks noGrp="1"/>
          </p:cNvSpPr>
          <p:nvPr>
            <p:ph type="sldNum" sz="quarter" idx="5"/>
          </p:nvPr>
        </p:nvSpPr>
        <p:spPr/>
        <p:txBody>
          <a:bodyPr/>
          <a:lstStyle/>
          <a:p>
            <a:fld id="{4A34AA3E-A22A-45CA-8E99-6D82249CB143}" type="slidenum">
              <a:rPr lang="en-US" smtClean="0"/>
              <a:t>10</a:t>
            </a:fld>
            <a:endParaRPr lang="en-US"/>
          </a:p>
        </p:txBody>
      </p:sp>
    </p:spTree>
    <p:extLst>
      <p:ext uri="{BB962C8B-B14F-4D97-AF65-F5344CB8AC3E}">
        <p14:creationId xmlns:p14="http://schemas.microsoft.com/office/powerpoint/2010/main" val="176268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 are going to talk about the usage</a:t>
            </a:r>
          </a:p>
          <a:p>
            <a:pPr marL="628650" lvl="1" indent="-171450">
              <a:buFont typeface="Arial" panose="020B0604020202020204" pitchFamily="34" charset="0"/>
              <a:buChar char="•"/>
            </a:pPr>
            <a:r>
              <a:rPr lang="en-US" dirty="0"/>
              <a:t>Going forward usage of leave balances are not impacted with the Leave Reform Act</a:t>
            </a:r>
          </a:p>
          <a:p>
            <a:pPr marL="628650" lvl="1" indent="-171450">
              <a:buFont typeface="Arial" panose="020B0604020202020204" pitchFamily="34" charset="0"/>
              <a:buChar char="•"/>
            </a:pPr>
            <a:r>
              <a:rPr lang="en-US" dirty="0"/>
              <a:t>Attendance and Leave guidelines still apply</a:t>
            </a:r>
          </a:p>
          <a:p>
            <a:pPr marL="171450" lvl="0" indent="-171450">
              <a:buFont typeface="Arial" panose="020B0604020202020204" pitchFamily="34" charset="0"/>
              <a:buChar char="•"/>
            </a:pPr>
            <a:r>
              <a:rPr lang="en-US" dirty="0"/>
              <a:t>But the following actions could constitute </a:t>
            </a:r>
            <a:r>
              <a:rPr lang="en-US" b="1" dirty="0"/>
              <a:t>Leave Abuse</a:t>
            </a:r>
            <a:r>
              <a:rPr lang="en-US" dirty="0"/>
              <a:t>: </a:t>
            </a:r>
          </a:p>
          <a:p>
            <a:pPr marL="228600" lvl="0" indent="-228600">
              <a:buFont typeface="Arial" panose="020B0604020202020204" pitchFamily="34" charset="0"/>
              <a:buAutoNum type="arabicPeriod"/>
            </a:pPr>
            <a:r>
              <a:rPr lang="en-US" dirty="0"/>
              <a:t>Failure to comply</a:t>
            </a:r>
          </a:p>
          <a:p>
            <a:pPr marL="228600" lvl="0" indent="-228600">
              <a:buFont typeface="Arial" panose="020B0604020202020204" pitchFamily="34" charset="0"/>
              <a:buAutoNum type="arabicPeriod"/>
            </a:pPr>
            <a:r>
              <a:rPr lang="en-US" dirty="0"/>
              <a:t>A habitual pattern of failure to report to work at assigned time/place</a:t>
            </a:r>
          </a:p>
          <a:p>
            <a:pPr marL="228600" lvl="0" indent="-228600">
              <a:buFont typeface="Arial" panose="020B0604020202020204" pitchFamily="34" charset="0"/>
              <a:buAutoNum type="arabicPeriod"/>
            </a:pPr>
            <a:r>
              <a:rPr lang="en-US" dirty="0"/>
              <a:t>Fraudulent leave</a:t>
            </a:r>
          </a:p>
          <a:p>
            <a:pPr marL="228600" lvl="0" indent="-228600">
              <a:buFont typeface="Arial" panose="020B0604020202020204" pitchFamily="34" charset="0"/>
              <a:buAutoNum type="arabicPeriod"/>
            </a:pPr>
            <a:endParaRPr lang="en-US" dirty="0"/>
          </a:p>
          <a:p>
            <a:pPr algn="l" rtl="0" fontAlgn="base"/>
            <a:r>
              <a:rPr lang="en-US" sz="1800" b="1" i="0" u="sng" dirty="0">
                <a:solidFill>
                  <a:srgbClr val="000000"/>
                </a:solidFill>
                <a:effectLst/>
                <a:latin typeface="Arial" panose="020B0604020202020204" pitchFamily="34" charset="0"/>
              </a:rPr>
              <a:t>This may consist of such activities as</a:t>
            </a:r>
            <a:r>
              <a:rPr lang="en-US" sz="1800" b="0" i="0" u="none" strike="noStrike" dirty="0">
                <a:solidFill>
                  <a:srgbClr val="000000"/>
                </a:solidFill>
                <a:effectLst/>
                <a:latin typeface="Arial" panose="020B0604020202020204" pitchFamily="34" charset="0"/>
              </a:rPr>
              <a:t> failing to ask for leave in advance, setting a pattern of being consistently off before or after weekends or holidays, taking unapproved leave,  establishing a pattern of failing to report to work on time or leaving early and other misuse of leave.  </a:t>
            </a:r>
            <a:r>
              <a:rPr lang="en-US" sz="1800" b="0" i="0" dirty="0">
                <a:solidFill>
                  <a:srgbClr val="000000"/>
                </a:solidFill>
                <a:effectLst/>
                <a:latin typeface="Arial" panose="020B0604020202020204" pitchFamily="34" charset="0"/>
              </a:rPr>
              <a:t>​</a:t>
            </a:r>
            <a:endParaRPr lang="en-US" b="0" i="0" dirty="0">
              <a:solidFill>
                <a:srgbClr val="444444"/>
              </a:solidFill>
              <a:effectLst/>
              <a:latin typeface="Arial" panose="020B0604020202020204" pitchFamily="34" charset="0"/>
            </a:endParaRPr>
          </a:p>
          <a:p>
            <a:pPr algn="l" rtl="0" fontAlgn="base"/>
            <a:r>
              <a:rPr lang="en-US" sz="1800" b="1" i="0" u="sng" dirty="0">
                <a:solidFill>
                  <a:srgbClr val="000000"/>
                </a:solidFill>
                <a:effectLst/>
                <a:latin typeface="Arial" panose="020B0604020202020204" pitchFamily="34" charset="0"/>
              </a:rPr>
              <a:t>Fraudulent reporting of leave usage</a:t>
            </a:r>
            <a:r>
              <a:rPr lang="en-US" sz="1800" b="0" i="0" u="none" strike="noStrike" dirty="0">
                <a:solidFill>
                  <a:srgbClr val="000000"/>
                </a:solidFill>
                <a:effectLst/>
                <a:latin typeface="Arial" panose="020B0604020202020204" pitchFamily="34" charset="0"/>
              </a:rPr>
              <a:t> or falsification of attendance and leave documents are very serious conduct issues and are grounds for disciplinary action up to and including dismissal. </a:t>
            </a:r>
            <a:r>
              <a:rPr lang="en-US" sz="1800" b="0" i="0" dirty="0">
                <a:solidFill>
                  <a:srgbClr val="000000"/>
                </a:solidFill>
                <a:effectLst/>
                <a:latin typeface="Arial" panose="020B060402020202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Specific details surround leave policy can be found in the Attendance and Leave manual which can be found on the TEAM.TN website</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marL="171450" indent="-171450">
              <a:buFont typeface="Arial" panose="020B0604020202020204" pitchFamily="34" charset="0"/>
              <a:buChar char="•"/>
            </a:pPr>
            <a:r>
              <a:rPr lang="en-US" dirty="0">
                <a:hlinkClick r:id="rId3"/>
              </a:rPr>
              <a:t>Attendance &amp; Leave Manual (tn.gov)</a:t>
            </a:r>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11</a:t>
            </a:fld>
            <a:endParaRPr lang="en-US"/>
          </a:p>
        </p:txBody>
      </p:sp>
    </p:spTree>
    <p:extLst>
      <p:ext uri="{BB962C8B-B14F-4D97-AF65-F5344CB8AC3E}">
        <p14:creationId xmlns:p14="http://schemas.microsoft.com/office/powerpoint/2010/main" val="18802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Annual Leave usage is still subject to the supervisor's approval</a:t>
            </a:r>
          </a:p>
          <a:p>
            <a:pPr marL="628650" lvl="1" indent="-171450">
              <a:buFont typeface="Arial" panose="020B0604020202020204" pitchFamily="34" charset="0"/>
              <a:buChar char="•"/>
            </a:pPr>
            <a:r>
              <a:rPr lang="en-US" dirty="0">
                <a:ea typeface="Calibri"/>
                <a:cs typeface="Calibri"/>
              </a:rPr>
              <a:t>As much advanced notice should be given to avoid any possible workload problems during the absence.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Unforeseen</a:t>
            </a:r>
            <a:r>
              <a:rPr lang="en-US" dirty="0"/>
              <a:t> emergency circumstances do occur and AL without prior notice can be used to cover the time away from work, however any apparent abusive nature toward this specific use of AL should be addressed immediately with the employee.</a:t>
            </a:r>
            <a:endParaRPr lang="en-US" dirty="0">
              <a:ea typeface="Calibri"/>
              <a:cs typeface="Calibri"/>
            </a:endParaRPr>
          </a:p>
          <a:p>
            <a:pPr marL="628650" lvl="1" indent="-171450">
              <a:buFont typeface="Arial" panose="020B0604020202020204" pitchFamily="34" charset="0"/>
              <a:buChar char="•"/>
            </a:pPr>
            <a:r>
              <a:rPr lang="en-US" dirty="0">
                <a:ea typeface="Calibri"/>
                <a:cs typeface="Calibri"/>
              </a:rPr>
              <a:t>Attendance and Leave guidelines apply</a:t>
            </a:r>
          </a:p>
          <a:p>
            <a:pPr marL="628650" lvl="1" indent="-171450">
              <a:buFont typeface="Arial" panose="020B0604020202020204" pitchFamily="34" charset="0"/>
              <a:buChar char="•"/>
            </a:pPr>
            <a:endParaRPr lang="en-US" dirty="0">
              <a:ea typeface="Calibri"/>
              <a:cs typeface="Calibri"/>
            </a:endParaRPr>
          </a:p>
          <a:p>
            <a:pPr marL="0" lvl="0" indent="0">
              <a:buFont typeface="Arial" panose="020B0604020202020204" pitchFamily="34" charset="0"/>
              <a:buNone/>
            </a:pPr>
            <a:r>
              <a:rPr lang="en-US" dirty="0">
                <a:ea typeface="Calibri"/>
                <a:cs typeface="Calibri"/>
              </a:rPr>
              <a:t>Your front-loaded leave is yours to use throughout the year, once its gone there will be no additional leave time accrual until your next service anniversary date so please be mindful</a:t>
            </a:r>
          </a:p>
          <a:p>
            <a:pPr marL="628650" lvl="1" indent="-171450">
              <a:buFont typeface="Arial" panose="020B0604020202020204" pitchFamily="34" charset="0"/>
              <a:buChar char="•"/>
            </a:pPr>
            <a:endParaRPr lang="en-US" dirty="0">
              <a:ea typeface="Calibri"/>
              <a:cs typeface="Calibri"/>
            </a:endParaRPr>
          </a:p>
          <a:p>
            <a:pPr marL="628650" lvl="1" indent="-171450">
              <a:buFont typeface="Arial" panose="020B0604020202020204" pitchFamily="34" charset="0"/>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A34AA3E-A22A-45CA-8E99-6D82249CB143}" type="slidenum">
              <a:rPr lang="en-US" smtClean="0"/>
              <a:t>12</a:t>
            </a:fld>
            <a:endParaRPr lang="en-US"/>
          </a:p>
        </p:txBody>
      </p:sp>
    </p:spTree>
    <p:extLst>
      <p:ext uri="{BB962C8B-B14F-4D97-AF65-F5344CB8AC3E}">
        <p14:creationId xmlns:p14="http://schemas.microsoft.com/office/powerpoint/2010/main" val="212534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Usage of Sick leave remains the same and cannot be denied if you provide a doctor’s note</a:t>
            </a:r>
          </a:p>
          <a:p>
            <a:pPr marL="171450" indent="-171450">
              <a:buFont typeface="Arial" panose="020B0604020202020204" pitchFamily="34" charset="0"/>
              <a:buChar char="•"/>
            </a:pPr>
            <a:r>
              <a:rPr lang="en-US" dirty="0"/>
              <a:t>Sick leave may be used for: </a:t>
            </a:r>
          </a:p>
          <a:p>
            <a:pPr marL="628650" lvl="1" indent="-171450">
              <a:buFont typeface="Arial" panose="020B0604020202020204" pitchFamily="34" charset="0"/>
              <a:buChar char="•"/>
            </a:pPr>
            <a:r>
              <a:rPr lang="en-US" dirty="0"/>
              <a:t>Personal illness</a:t>
            </a:r>
          </a:p>
          <a:p>
            <a:pPr marL="628650" lvl="1" indent="-171450">
              <a:buFont typeface="Arial" panose="020B0604020202020204" pitchFamily="34" charset="0"/>
              <a:buChar char="•"/>
            </a:pPr>
            <a:r>
              <a:rPr lang="en-US" dirty="0"/>
              <a:t>Disability due to accident</a:t>
            </a:r>
          </a:p>
          <a:p>
            <a:pPr marL="628650" lvl="1" indent="-171450">
              <a:buFont typeface="Arial" panose="020B0604020202020204" pitchFamily="34" charset="0"/>
              <a:buChar char="•"/>
            </a:pPr>
            <a:r>
              <a:rPr lang="en-US" dirty="0"/>
              <a:t>Exposure to contagious disease</a:t>
            </a:r>
          </a:p>
          <a:p>
            <a:pPr marL="628650" lvl="1" indent="-171450">
              <a:buFont typeface="Arial" panose="020B0604020202020204" pitchFamily="34" charset="0"/>
              <a:buChar char="•"/>
            </a:pPr>
            <a:r>
              <a:rPr lang="en-US" dirty="0"/>
              <a:t>Medical/Dental </a:t>
            </a:r>
            <a:r>
              <a:rPr lang="en-US" dirty="0" err="1"/>
              <a:t>apts</a:t>
            </a:r>
            <a:endParaRPr lang="en-US" dirty="0"/>
          </a:p>
          <a:p>
            <a:pPr marL="628650" lvl="1" indent="-171450">
              <a:buFont typeface="Arial" panose="020B0604020202020204" pitchFamily="34" charset="0"/>
              <a:buChar char="•"/>
            </a:pPr>
            <a:r>
              <a:rPr lang="en-US" dirty="0"/>
              <a:t>Illness/death of a qualifying family member</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There is not a specific policy specifying when a supervisor must request a doctor’s note – it is up to their discretion. Some may require it for every sick leave request, some may not (unless you are out for an extended period in which case it will likely be requested you provide a doctor note and submit an FMLA request)</a:t>
            </a:r>
          </a:p>
          <a:p>
            <a:pPr marL="628650" lvl="1" indent="-171450">
              <a:buFont typeface="Arial" panose="020B0604020202020204" pitchFamily="34" charset="0"/>
              <a:buChar char="•"/>
            </a:pPr>
            <a:r>
              <a:rPr lang="en-US" dirty="0"/>
              <a:t>Important to have a conversation with your supervisor to know what their expectations are so you both can be on the same page </a:t>
            </a:r>
          </a:p>
        </p:txBody>
      </p:sp>
      <p:sp>
        <p:nvSpPr>
          <p:cNvPr id="4" name="Slide Number Placeholder 3"/>
          <p:cNvSpPr>
            <a:spLocks noGrp="1"/>
          </p:cNvSpPr>
          <p:nvPr>
            <p:ph type="sldNum" sz="quarter" idx="5"/>
          </p:nvPr>
        </p:nvSpPr>
        <p:spPr/>
        <p:txBody>
          <a:bodyPr/>
          <a:lstStyle/>
          <a:p>
            <a:fld id="{4A34AA3E-A22A-45CA-8E99-6D82249CB143}" type="slidenum">
              <a:rPr lang="en-US" smtClean="0"/>
              <a:t>13</a:t>
            </a:fld>
            <a:endParaRPr lang="en-US"/>
          </a:p>
        </p:txBody>
      </p:sp>
    </p:spTree>
    <p:extLst>
      <p:ext uri="{BB962C8B-B14F-4D97-AF65-F5344CB8AC3E}">
        <p14:creationId xmlns:p14="http://schemas.microsoft.com/office/powerpoint/2010/main" val="212534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Lastly Separation from the State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an employee separates, regardless of whether it is a Retirement or Resignation, a lump sum payment will be given for any unused annual leave (unless the employee was dismissed for Gross Misconduct). Should a hired/rehired employee leave with less than 1 year of service, they will not receive a full payment of lump sum and an adjustment may be made to recoup unearned hours.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1" dirty="0"/>
              <a:t>Example: </a:t>
            </a:r>
            <a:r>
              <a:rPr lang="en-US" sz="1200" i="1" dirty="0"/>
              <a:t>An employee’s service anniversary month is April 1, 2024. If the employee has a balance of 200 hours of annual leave and then receives Front load on April 1, 2024, if they resign or retire on April 10</a:t>
            </a:r>
            <a:r>
              <a:rPr lang="en-US" sz="1200" i="1" baseline="30000" dirty="0"/>
              <a:t>th</a:t>
            </a:r>
            <a:r>
              <a:rPr lang="en-US" sz="1200" i="1" dirty="0"/>
              <a:t>, they will receive the lump sum payment for prior balance of 200 hours and the amount Front Loaded. </a:t>
            </a:r>
            <a:endParaRPr lang="en-US" sz="1800" i="1" dirty="0"/>
          </a:p>
          <a:p>
            <a:pPr marL="0" indent="0">
              <a:buFont typeface="Arial" panose="020B0604020202020204" pitchFamily="34" charset="0"/>
              <a:buNone/>
            </a:pPr>
            <a:r>
              <a:rPr lang="en-US" sz="1600" b="1" i="1" dirty="0"/>
              <a:t>Example: </a:t>
            </a:r>
            <a:r>
              <a:rPr lang="en-US" sz="1200" i="1" dirty="0"/>
              <a:t>An employee’s service anniversary month is April 1, 2024. If the employee has elected to Retire receiving payout of annual leave balance as terminal. They must be in a positive pay status on April 1, 2024, to receive the Front-Load then can begin terminal leave on April 2</a:t>
            </a:r>
            <a:r>
              <a:rPr lang="en-US" sz="1200" i="1" baseline="30000" dirty="0"/>
              <a:t>nd</a:t>
            </a:r>
            <a:r>
              <a:rPr lang="en-US" sz="1200" i="1" dirty="0"/>
              <a:t>, 2024, which will take prior balance and additional Front-load to run out. </a:t>
            </a:r>
          </a:p>
          <a:p>
            <a:pPr marL="0" indent="0">
              <a:buFont typeface="Arial" panose="020B0604020202020204" pitchFamily="34" charset="0"/>
              <a:buNone/>
            </a:pPr>
            <a:r>
              <a:rPr lang="en-US" sz="1200" i="1" dirty="0"/>
              <a:t>- if the employee begins terminal annual prior to Service Anniversary date, they will not receive Front-load </a:t>
            </a:r>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14</a:t>
            </a:fld>
            <a:endParaRPr lang="en-US"/>
          </a:p>
        </p:txBody>
      </p:sp>
    </p:spTree>
    <p:extLst>
      <p:ext uri="{BB962C8B-B14F-4D97-AF65-F5344CB8AC3E}">
        <p14:creationId xmlns:p14="http://schemas.microsoft.com/office/powerpoint/2010/main" val="701011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15</a:t>
            </a:fld>
            <a:endParaRPr lang="en-US"/>
          </a:p>
        </p:txBody>
      </p:sp>
    </p:spTree>
    <p:extLst>
      <p:ext uri="{BB962C8B-B14F-4D97-AF65-F5344CB8AC3E}">
        <p14:creationId xmlns:p14="http://schemas.microsoft.com/office/powerpoint/2010/main" val="44273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16</a:t>
            </a:fld>
            <a:endParaRPr lang="en-US"/>
          </a:p>
        </p:txBody>
      </p:sp>
    </p:spTree>
    <p:extLst>
      <p:ext uri="{BB962C8B-B14F-4D97-AF65-F5344CB8AC3E}">
        <p14:creationId xmlns:p14="http://schemas.microsoft.com/office/powerpoint/2010/main" val="426169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17</a:t>
            </a:fld>
            <a:endParaRPr lang="en-US"/>
          </a:p>
        </p:txBody>
      </p:sp>
    </p:spTree>
    <p:extLst>
      <p:ext uri="{BB962C8B-B14F-4D97-AF65-F5344CB8AC3E}">
        <p14:creationId xmlns:p14="http://schemas.microsoft.com/office/powerpoint/2010/main" val="2998171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anyone has questions please take yourself off mute or I will run through the questions in the chat box. You can also email the TDOT.HR@tn.gov email box with a more specific question at a later time. </a:t>
            </a:r>
          </a:p>
        </p:txBody>
      </p:sp>
      <p:sp>
        <p:nvSpPr>
          <p:cNvPr id="4" name="Slide Number Placeholder 3"/>
          <p:cNvSpPr>
            <a:spLocks noGrp="1"/>
          </p:cNvSpPr>
          <p:nvPr>
            <p:ph type="sldNum" sz="quarter" idx="5"/>
          </p:nvPr>
        </p:nvSpPr>
        <p:spPr/>
        <p:txBody>
          <a:bodyPr/>
          <a:lstStyle/>
          <a:p>
            <a:fld id="{4A34AA3E-A22A-45CA-8E99-6D82249CB143}" type="slidenum">
              <a:rPr lang="en-US" smtClean="0"/>
              <a:t>18</a:t>
            </a:fld>
            <a:endParaRPr lang="en-US"/>
          </a:p>
        </p:txBody>
      </p:sp>
    </p:spTree>
    <p:extLst>
      <p:ext uri="{BB962C8B-B14F-4D97-AF65-F5344CB8AC3E}">
        <p14:creationId xmlns:p14="http://schemas.microsoft.com/office/powerpoint/2010/main" val="9868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state employees, the new Leave Accrual Changes began in 2024. The 113</a:t>
            </a:r>
            <a:r>
              <a:rPr lang="en-US" baseline="30000" dirty="0"/>
              <a:t>th</a:t>
            </a:r>
            <a:r>
              <a:rPr lang="en-US" dirty="0"/>
              <a:t> Legislative Session passed Public Chapter NO. 216, that beginning on January 1, 2024, employees eligible to accrue annual and sick leave will be accruing leave annually. </a:t>
            </a:r>
          </a:p>
          <a:p>
            <a:endParaRPr lang="en-US" dirty="0"/>
          </a:p>
          <a:p>
            <a:r>
              <a:rPr lang="en-US" dirty="0"/>
              <a:t>This change impacts all: </a:t>
            </a:r>
          </a:p>
          <a:p>
            <a:pPr marL="171450" indent="-171450">
              <a:buFontTx/>
              <a:buChar char="-"/>
            </a:pPr>
            <a:r>
              <a:rPr lang="en-US" dirty="0"/>
              <a:t>Hires</a:t>
            </a:r>
          </a:p>
          <a:p>
            <a:pPr marL="171450" indent="-171450">
              <a:buFontTx/>
              <a:buChar char="-"/>
            </a:pPr>
            <a:r>
              <a:rPr lang="en-US" dirty="0"/>
              <a:t>Rehires </a:t>
            </a:r>
          </a:p>
          <a:p>
            <a:pPr marL="171450" indent="-171450">
              <a:buFontTx/>
              <a:buChar char="-"/>
            </a:pPr>
            <a:r>
              <a:rPr lang="en-US" dirty="0"/>
              <a:t>Current employees</a:t>
            </a:r>
          </a:p>
          <a:p>
            <a:pPr marL="171450" indent="-171450">
              <a:buFontTx/>
              <a:buChar char="-"/>
            </a:pPr>
            <a:endParaRPr lang="en-US" dirty="0"/>
          </a:p>
          <a:p>
            <a:pPr marL="0" indent="0">
              <a:buFontTx/>
              <a:buNone/>
            </a:pPr>
            <a:r>
              <a:rPr lang="en-US" dirty="0"/>
              <a:t>The 2024 Accrued Leave Website will be a source for FAQs and can be found at this above link, this will be provided in the Road Ahead after all the open forum session have been completed. </a:t>
            </a:r>
          </a:p>
        </p:txBody>
      </p:sp>
      <p:sp>
        <p:nvSpPr>
          <p:cNvPr id="4" name="Slide Number Placeholder 3"/>
          <p:cNvSpPr>
            <a:spLocks noGrp="1"/>
          </p:cNvSpPr>
          <p:nvPr>
            <p:ph type="sldNum" sz="quarter" idx="5"/>
          </p:nvPr>
        </p:nvSpPr>
        <p:spPr/>
        <p:txBody>
          <a:bodyPr/>
          <a:lstStyle/>
          <a:p>
            <a:fld id="{4A34AA3E-A22A-45CA-8E99-6D82249CB143}" type="slidenum">
              <a:rPr lang="en-US" smtClean="0"/>
              <a:t>2</a:t>
            </a:fld>
            <a:endParaRPr lang="en-US"/>
          </a:p>
        </p:txBody>
      </p:sp>
    </p:spTree>
    <p:extLst>
      <p:ext uri="{BB962C8B-B14F-4D97-AF65-F5344CB8AC3E}">
        <p14:creationId xmlns:p14="http://schemas.microsoft.com/office/powerpoint/2010/main" val="366790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 are going to talk about what this means for Employees Hired in 2024, and those hired in 2023. </a:t>
            </a:r>
          </a:p>
          <a:p>
            <a:pPr marL="171450" indent="-171450">
              <a:buFont typeface="Arial" panose="020B0604020202020204" pitchFamily="34" charset="0"/>
              <a:buChar char="•"/>
            </a:pPr>
            <a:r>
              <a:rPr lang="en-US" dirty="0"/>
              <a:t>Employees hired in 2024: </a:t>
            </a:r>
          </a:p>
          <a:p>
            <a:pPr marL="628650" lvl="1" indent="-171450">
              <a:buFont typeface="Arial" panose="020B0604020202020204" pitchFamily="34" charset="0"/>
              <a:buChar char="•"/>
            </a:pPr>
            <a:r>
              <a:rPr lang="en-US" dirty="0"/>
              <a:t>both sick and annual leave will be available on you first day of employment but will not appear until the system updates leave balances for the first pay period. </a:t>
            </a:r>
          </a:p>
          <a:p>
            <a:pPr marL="628650" lvl="1" indent="-171450">
              <a:buFont typeface="Arial" panose="020B0604020202020204" pitchFamily="34" charset="0"/>
              <a:buChar char="•"/>
            </a:pPr>
            <a:r>
              <a:rPr lang="en-US" dirty="0"/>
              <a:t>Balances will be available to use immediately while following the states Attendance and Leave Manuel Guidelines on usage </a:t>
            </a:r>
          </a:p>
          <a:p>
            <a:pPr marL="228600" indent="-228600">
              <a:buFont typeface="Arial" panose="020B0604020202020204" pitchFamily="34" charset="0"/>
              <a:buAutoNum type="arabicPeriod"/>
            </a:pPr>
            <a:endParaRPr lang="en-US" dirty="0"/>
          </a:p>
          <a:p>
            <a:pPr marL="0" indent="0">
              <a:buFont typeface="Arial" panose="020B0604020202020204" pitchFamily="34" charset="0"/>
              <a:buNone/>
            </a:pPr>
            <a:r>
              <a:rPr lang="en-US" dirty="0"/>
              <a:t>You will receive:</a:t>
            </a:r>
          </a:p>
          <a:p>
            <a:pPr marL="0" indent="0">
              <a:buFont typeface="Arial" panose="020B0604020202020204" pitchFamily="34" charset="0"/>
              <a:buNone/>
            </a:pPr>
            <a:r>
              <a:rPr lang="en-US" dirty="0"/>
              <a:t> a total of 90 hours of Annual</a:t>
            </a:r>
          </a:p>
          <a:p>
            <a:pPr marL="0" indent="0">
              <a:buFont typeface="Arial" panose="020B0604020202020204" pitchFamily="34" charset="0"/>
              <a:buNone/>
            </a:pPr>
            <a:r>
              <a:rPr lang="en-US" dirty="0"/>
              <a:t>And a total of 90 hours of Sick leave</a:t>
            </a:r>
          </a:p>
          <a:p>
            <a:pPr marL="0" indent="0">
              <a:buFont typeface="Arial" panose="020B0604020202020204" pitchFamily="34" charset="0"/>
              <a:buNone/>
            </a:pPr>
            <a:r>
              <a:rPr lang="en-US" dirty="0"/>
              <a:t>	- All TDOT employees will continue to earn sick leave at the same rate of 7.5 hours throughout their state career, it does not increase like how annual leave does based on your service group, everyone earns 12 days at 7.5 </a:t>
            </a:r>
            <a:r>
              <a:rPr lang="en-US" dirty="0" err="1"/>
              <a:t>hrs</a:t>
            </a:r>
            <a:r>
              <a:rPr lang="en-US" dirty="0"/>
              <a:t> for a total of 90 hours</a:t>
            </a:r>
          </a:p>
          <a:p>
            <a:pPr marL="0" indent="0">
              <a:buFont typeface="Arial" panose="020B0604020202020204" pitchFamily="34" charset="0"/>
              <a:buNone/>
            </a:pPr>
            <a:r>
              <a:rPr lang="en-US" dirty="0"/>
              <a:t>You still must earn the leave over your first year by working the major portion of each month.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Those Hired in 2023</a:t>
            </a:r>
          </a:p>
          <a:p>
            <a:pPr marL="0" indent="0">
              <a:buFont typeface="Arial" panose="020B0604020202020204" pitchFamily="34" charset="0"/>
              <a:buNone/>
            </a:pPr>
            <a:r>
              <a:rPr lang="en-US" dirty="0"/>
              <a:t>- you will continue to accrue monthly until you reach your service anniversary date (which will be your 1 year of employment), then time will be front loaded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3</a:t>
            </a:fld>
            <a:endParaRPr lang="en-US"/>
          </a:p>
        </p:txBody>
      </p:sp>
    </p:spTree>
    <p:extLst>
      <p:ext uri="{BB962C8B-B14F-4D97-AF65-F5344CB8AC3E}">
        <p14:creationId xmlns:p14="http://schemas.microsoft.com/office/powerpoint/2010/main" val="356654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what does this means for Employees Rehired in 2024: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sick and annual leave will be prorated on your first day of employment, but will not appear until the system updates leave balances for the first pay period. You still must earn the leave over your first year by working the major portion of each month. </a:t>
            </a:r>
          </a:p>
          <a:p>
            <a:pPr marL="628650" lvl="1" indent="-1714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r>
              <a:rPr lang="en-US" dirty="0">
                <a:cs typeface="Calibri"/>
              </a:rPr>
              <a:t>Prorated means: the hours given will be based on your rehire start date up to your service anniversary date. </a:t>
            </a:r>
            <a:endParaRPr lang="en-US" dirty="0"/>
          </a:p>
          <a:p>
            <a:pPr marL="1085850" lvl="2" indent="-171450">
              <a:buFont typeface="Arial" panose="020B0604020202020204" pitchFamily="34" charset="0"/>
              <a:buChar char="•"/>
            </a:pPr>
            <a:r>
              <a:rPr lang="en-US" dirty="0">
                <a:cs typeface="Calibri"/>
              </a:rPr>
              <a:t>Example: if you left the state with 3 </a:t>
            </a:r>
            <a:r>
              <a:rPr lang="en-US" dirty="0" err="1">
                <a:cs typeface="Calibri"/>
              </a:rPr>
              <a:t>yrs</a:t>
            </a:r>
            <a:r>
              <a:rPr lang="en-US" dirty="0">
                <a:cs typeface="Calibri"/>
              </a:rPr>
              <a:t> 9 months of service. When you return you will pick back up with your service time so from your rehire date there is 3 </a:t>
            </a:r>
            <a:r>
              <a:rPr lang="en-US" dirty="0" err="1">
                <a:cs typeface="Calibri"/>
              </a:rPr>
              <a:t>mths</a:t>
            </a:r>
            <a:r>
              <a:rPr lang="en-US" dirty="0">
                <a:cs typeface="Calibri"/>
              </a:rPr>
              <a:t> between your service anniversary date of 4 years. You will be prorated with 22.5 </a:t>
            </a:r>
            <a:r>
              <a:rPr lang="en-US" dirty="0" err="1">
                <a:cs typeface="Calibri"/>
              </a:rPr>
              <a:t>hrs</a:t>
            </a:r>
            <a:r>
              <a:rPr lang="en-US" dirty="0">
                <a:cs typeface="Calibri"/>
              </a:rPr>
              <a:t> for those 3 </a:t>
            </a:r>
            <a:r>
              <a:rPr lang="en-US" dirty="0" err="1">
                <a:cs typeface="Calibri"/>
              </a:rPr>
              <a:t>mths</a:t>
            </a:r>
            <a:r>
              <a:rPr lang="en-US" dirty="0">
                <a:cs typeface="Calibri"/>
              </a:rPr>
              <a:t> in both annual and sick leave on your first day. Then upon hitting that service anniversary date you will be front loaded with 90 </a:t>
            </a:r>
            <a:r>
              <a:rPr lang="en-US" dirty="0" err="1">
                <a:cs typeface="Calibri"/>
              </a:rPr>
              <a:t>hrs</a:t>
            </a:r>
            <a:r>
              <a:rPr lang="en-US" dirty="0">
                <a:cs typeface="Calibri"/>
              </a:rPr>
              <a:t> of Annual and 90 </a:t>
            </a:r>
            <a:r>
              <a:rPr lang="en-US" dirty="0" err="1">
                <a:cs typeface="Calibri"/>
              </a:rPr>
              <a:t>hr</a:t>
            </a:r>
            <a:r>
              <a:rPr lang="en-US" dirty="0">
                <a:cs typeface="Calibri"/>
              </a:rPr>
              <a:t> of sick </a:t>
            </a:r>
          </a:p>
          <a:p>
            <a:pPr marL="228600" indent="-228600">
              <a:buFont typeface="Arial" panose="020B0604020202020204" pitchFamily="34" charset="0"/>
              <a:buAutoNum type="arabicPeriod"/>
            </a:pPr>
            <a:endParaRPr lang="en-US" dirty="0"/>
          </a:p>
          <a:p>
            <a:pPr marL="0" indent="0">
              <a:buFont typeface="Arial" panose="020B0604020202020204" pitchFamily="34" charset="0"/>
              <a:buNone/>
            </a:pPr>
            <a:r>
              <a:rPr lang="en-US" dirty="0"/>
              <a:t>You are probably asking how much will I receive in that prorated amount? </a:t>
            </a:r>
          </a:p>
          <a:p>
            <a:pPr marL="0" indent="0">
              <a:buFont typeface="Arial" panose="020B0604020202020204" pitchFamily="34" charset="0"/>
              <a:buNone/>
            </a:pPr>
            <a:r>
              <a:rPr lang="en-US" dirty="0"/>
              <a:t>For Rehired Employees – Annual leave will be based off the service group at the time of separation. Example: if you had 7 years of service prior to leaving and were accruing at 11.3 </a:t>
            </a:r>
            <a:r>
              <a:rPr lang="en-US" dirty="0" err="1"/>
              <a:t>hrs</a:t>
            </a:r>
            <a:r>
              <a:rPr lang="en-US" dirty="0"/>
              <a:t> per month, you will receive the prorated amount for someone in that service group. Sick leave will remain at 7.5 </a:t>
            </a:r>
            <a:r>
              <a:rPr lang="en-US" dirty="0" err="1"/>
              <a:t>hr</a:t>
            </a:r>
            <a:r>
              <a:rPr lang="en-US" dirty="0"/>
              <a:t> (this does not increase like annual leave)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Those Rehired in 2023 – you will continue to accrue monthly until you reach your service anniversary date, then time will be front loaded for the year. The Service Anniversary date will be different for each Rehired employee. If you are unsure, please reach out to the TDOT.HR@tn.gov box and we can confirm your service anniversary date.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a Rehired employee, your previous unused sick leave hours will be reinstated to any rehired employee who: </a:t>
            </a:r>
          </a:p>
          <a:p>
            <a:pPr marL="228600" indent="-228600">
              <a:buFont typeface="Arial" panose="020B0604020202020204" pitchFamily="34" charset="0"/>
              <a:buAutoNum type="arabicPeriod"/>
            </a:pPr>
            <a:r>
              <a:rPr lang="en-US" dirty="0"/>
              <a:t>Worked continuously for at least one year</a:t>
            </a:r>
          </a:p>
          <a:p>
            <a:pPr marL="228600" indent="-228600">
              <a:buFont typeface="Arial" panose="020B0604020202020204" pitchFamily="34" charset="0"/>
              <a:buAutoNum type="arabicPeriod"/>
            </a:pPr>
            <a:r>
              <a:rPr lang="en-US" dirty="0"/>
              <a:t>Left in good standing</a:t>
            </a:r>
          </a:p>
          <a:p>
            <a:pPr marL="228600" indent="-228600">
              <a:buFont typeface="Arial" panose="020B0604020202020204" pitchFamily="34" charset="0"/>
              <a:buAutoNum type="arabicPeriod"/>
            </a:pPr>
            <a:r>
              <a:rPr lang="en-US" dirty="0"/>
              <a:t>Returned to Tennessee State Government as an employee scheduled to work at least 1,600 hours and eligible to accrue leave. </a:t>
            </a:r>
          </a:p>
          <a:p>
            <a:pPr marL="228600" indent="-228600">
              <a:buFont typeface="Arial" panose="020B0604020202020204" pitchFamily="34" charset="0"/>
              <a:buAutoNum type="arabicPeriod"/>
            </a:pPr>
            <a:endParaRPr lang="en-US" dirty="0"/>
          </a:p>
          <a:p>
            <a:r>
              <a:rPr lang="en-US" dirty="0"/>
              <a:t>So, if you left the state with 200 hours of unused sick leave, and meet the 3 guidelines, your 200 hours plus the additional prorated hours of sick leave will be in your balance. Now it may take a little longer for the prior 200 hours to reflect in your balances but that will be reinstated as soon as possible. </a:t>
            </a:r>
            <a:endParaRPr lang="en-US" dirty="0">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4</a:t>
            </a:fld>
            <a:endParaRPr lang="en-US"/>
          </a:p>
        </p:txBody>
      </p:sp>
    </p:spTree>
    <p:extLst>
      <p:ext uri="{BB962C8B-B14F-4D97-AF65-F5344CB8AC3E}">
        <p14:creationId xmlns:p14="http://schemas.microsoft.com/office/powerpoint/2010/main" val="254412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Important Information for New Hires/Rehires!!!!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IF you separate within your </a:t>
            </a:r>
            <a:r>
              <a:rPr lang="en-US" i="1" dirty="0"/>
              <a:t>first year of employment you will see your final check reduced if the number of annual days used exceeds the number of months worked</a:t>
            </a:r>
          </a:p>
          <a:p>
            <a:pPr lvl="1"/>
            <a:r>
              <a:rPr lang="en-US" i="1" dirty="0"/>
              <a:t>You must earn the time by working the major portion each month</a:t>
            </a:r>
          </a:p>
          <a:p>
            <a:pPr marL="0" indent="0">
              <a:buClr>
                <a:srgbClr val="ED6F65"/>
              </a:buClr>
              <a:buNone/>
            </a:pPr>
            <a:endParaRPr lang="en-US" b="1" i="1" dirty="0"/>
          </a:p>
          <a:p>
            <a:pPr marL="0" indent="0">
              <a:buClr>
                <a:srgbClr val="ED6F65"/>
              </a:buClr>
              <a:buNone/>
            </a:pPr>
            <a:r>
              <a:rPr lang="en-US" b="1" i="1" dirty="0"/>
              <a:t>Example: Employee hired on July 1, 2024, and front loaded 12 days of annual and 12 days of sick leave. The employee uses 5 days of annual leave in Aug. 2024. The employee then resigns effective Sept 1, 2024. The employee only worked for (a major portion of) 2 months but used 5 days of annual leave. The employee's final paycheck will be reduced to the account for 3 days of annual leave the employee used which exceeded the number of months the employee did not work the major portion.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5</a:t>
            </a:fld>
            <a:endParaRPr lang="en-US"/>
          </a:p>
        </p:txBody>
      </p:sp>
    </p:spTree>
    <p:extLst>
      <p:ext uri="{BB962C8B-B14F-4D97-AF65-F5344CB8AC3E}">
        <p14:creationId xmlns:p14="http://schemas.microsoft.com/office/powerpoint/2010/main" val="333667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we are going to talk about how this affects Current Employees. Very Important!!! Rollover dates have changed and leave balances will front load on your service anniversary date!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	-Those of you who have a service anniversary date later in 2024, so for example: not till Nov 1, 2024, you will continue to accrue leave at the end of each month till this time.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No matter what your rollover date is presently, it will now be the last day of the month prior to your service anniversary date. I pulled in a calendar of what that will look like</a:t>
            </a:r>
          </a:p>
          <a:p>
            <a:pPr marL="0" indent="0">
              <a:buClr>
                <a:srgbClr val="ED6F65"/>
              </a:buClr>
              <a:buNone/>
            </a:pPr>
            <a:r>
              <a:rPr lang="en-US" dirty="0"/>
              <a:t>Note: If your service anniversary date is November 2024, but currently you have a different date for your rollover like April due to being Rehired at some point, you will not have your annual leave roll in April. It will now roll on October 31, 2024 (if this does happen, please let HR know ASAP)</a:t>
            </a:r>
          </a:p>
          <a:p>
            <a:pPr marL="0" indent="0">
              <a:buClr>
                <a:srgbClr val="ED6F65"/>
              </a:buClr>
              <a:buNone/>
            </a:pPr>
            <a:endParaRPr lang="en-US" dirty="0"/>
          </a:p>
          <a:p>
            <a:pPr marL="0" indent="0">
              <a:buClr>
                <a:srgbClr val="ED6F65"/>
              </a:buClr>
              <a:buNone/>
            </a:pPr>
            <a:r>
              <a:rPr lang="en-US" dirty="0"/>
              <a:t>	Commonly asked question – What if my front-loaded time now places me above the maximum amount of time, I can have in my balance for my service group. Be aware that ----Nothing will roll if you were below the maximum amount of Annual leave for your service group on your Rollover date. The Rollover date is only looking in that moment of time and what balance you had. The next day you receive your Front Load which can now place you way above the maximum of your service group and that is fine, you can use this leave amount throughout the next year. </a:t>
            </a:r>
            <a:endParaRPr lang="en-US" i="1" dirty="0"/>
          </a:p>
          <a:p>
            <a:pPr marL="0" indent="0">
              <a:buClr>
                <a:srgbClr val="ED6F65"/>
              </a:buClr>
              <a:buNone/>
            </a:pPr>
            <a:endParaRPr lang="en-US" b="1" i="1" dirty="0"/>
          </a:p>
          <a:p>
            <a:pPr marL="0" indent="0">
              <a:buClr>
                <a:srgbClr val="ED6F65"/>
              </a:buClr>
              <a:buNone/>
            </a:pPr>
            <a:r>
              <a:rPr lang="en-US" b="1" i="1" dirty="0"/>
              <a:t>Example: </a:t>
            </a:r>
            <a:r>
              <a:rPr lang="en-US" dirty="0"/>
              <a:t>An employee’s service anniversary month is April 1, 2024. If the employee is above their maximum annual leave balance, the employee’s excess annual leave will transfer to their sick leave balance on March 31, 2024. </a:t>
            </a:r>
            <a:r>
              <a:rPr lang="en-US" sz="1200" i="1" dirty="0"/>
              <a:t>Then on April 1, 2024, on service anniversary, employee will receive front load of annual and sick leave for the year. If you are not above the maximum allowable amount on March 31, 2024, nothing will roll. </a:t>
            </a:r>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6</a:t>
            </a:fld>
            <a:endParaRPr lang="en-US"/>
          </a:p>
        </p:txBody>
      </p:sp>
    </p:spTree>
    <p:extLst>
      <p:ext uri="{BB962C8B-B14F-4D97-AF65-F5344CB8AC3E}">
        <p14:creationId xmlns:p14="http://schemas.microsoft.com/office/powerpoint/2010/main" val="331712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Just to refresher everyone on the 4 different Service Groups for Annual Leave accruals based on the following major milestones </a:t>
            </a:r>
          </a:p>
          <a:p>
            <a:pPr marL="171450" indent="-171450">
              <a:buFont typeface="Arial" panose="020B0604020202020204" pitchFamily="34" charset="0"/>
              <a:buChar char="•"/>
            </a:pPr>
            <a:r>
              <a:rPr lang="en-US" dirty="0"/>
              <a:t>Annual Leave,  which is also known as Vacation time accrues at different rates depending on years of service:</a:t>
            </a:r>
          </a:p>
          <a:p>
            <a:pPr marL="628650" lvl="1" indent="-171450">
              <a:buFont typeface="Arial" panose="020B0604020202020204" pitchFamily="34" charset="0"/>
              <a:buChar char="•"/>
            </a:pPr>
            <a:r>
              <a:rPr lang="en-US" dirty="0"/>
              <a:t>0-5 years of service will get 1 day = 7.5 hours </a:t>
            </a:r>
          </a:p>
          <a:p>
            <a:pPr marL="628650" lvl="1" indent="-171450">
              <a:buFont typeface="Arial" panose="020B0604020202020204" pitchFamily="34" charset="0"/>
              <a:buChar char="•"/>
            </a:pPr>
            <a:r>
              <a:rPr lang="en-US" dirty="0"/>
              <a:t>5-10 years of service will get 1.5 days = 11.3 hours</a:t>
            </a:r>
          </a:p>
          <a:p>
            <a:pPr marL="628650" lvl="1" indent="-171450">
              <a:buFont typeface="Arial" panose="020B0604020202020204" pitchFamily="34" charset="0"/>
              <a:buChar char="•"/>
            </a:pPr>
            <a:r>
              <a:rPr lang="en-US" dirty="0"/>
              <a:t>10-20 years of service will get 1.75 days = 13.2 hours</a:t>
            </a:r>
          </a:p>
          <a:p>
            <a:pPr marL="628650" lvl="1" indent="-171450">
              <a:buFont typeface="Arial" panose="020B0604020202020204" pitchFamily="34" charset="0"/>
              <a:buChar char="•"/>
            </a:pPr>
            <a:r>
              <a:rPr lang="en-US" dirty="0"/>
              <a:t>Over 20 years of service will get 2 days = 15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For each service group there is a maximum amount that can be housed in your balance, for example an employee is allowed 30 days of AL for the first 5 years you are here, the maximum amount will go up as accruals go up.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you hit your max, those hours will roll over to your SL balances at your set rollover date</a:t>
            </a:r>
            <a:endParaRPr lang="en-US" dirty="0"/>
          </a:p>
          <a:p>
            <a:pPr marL="171450" indent="-171450">
              <a:buFont typeface="Arial" panose="020B0604020202020204" pitchFamily="34" charset="0"/>
              <a:buChar char="•"/>
            </a:pPr>
            <a:r>
              <a:rPr lang="en-US" dirty="0"/>
              <a:t>Sick Leave accrual will always be 1 day per month (7.5 hours) for a total of 12 days (90 hours) regardless of how long you have been employed with the state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34AA3E-A22A-45CA-8E99-6D82249CB143}" type="slidenum">
              <a:rPr lang="en-US" smtClean="0"/>
              <a:t>7</a:t>
            </a:fld>
            <a:endParaRPr lang="en-US"/>
          </a:p>
        </p:txBody>
      </p:sp>
    </p:spTree>
    <p:extLst>
      <p:ext uri="{BB962C8B-B14F-4D97-AF65-F5344CB8AC3E}">
        <p14:creationId xmlns:p14="http://schemas.microsoft.com/office/powerpoint/2010/main" val="381812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what your leave balances page looks like – you can access it the same way you go to key your timesheet. Whether you go through the classic home page&gt;Self Service&gt;Employee </a:t>
            </a:r>
            <a:r>
              <a:rPr lang="en-US" dirty="0" err="1"/>
              <a:t>Workcenter</a:t>
            </a:r>
            <a:r>
              <a:rPr lang="en-US" dirty="0"/>
              <a:t> or you can take the long pathway listed up top here.</a:t>
            </a:r>
          </a:p>
          <a:p>
            <a:pPr marL="171450" indent="-171450">
              <a:buFont typeface="Arial" panose="020B0604020202020204" pitchFamily="34" charset="0"/>
              <a:buChar char="•"/>
            </a:pPr>
            <a:r>
              <a:rPr lang="en-US" dirty="0"/>
              <a:t>This page will update 2x per month – it shows your annual leave, sick leave and comp leave, </a:t>
            </a:r>
          </a:p>
          <a:p>
            <a:pPr marL="171450" indent="-171450">
              <a:buFont typeface="Arial" panose="020B0604020202020204" pitchFamily="34" charset="0"/>
              <a:buChar char="•"/>
            </a:pPr>
            <a:r>
              <a:rPr lang="en-US" dirty="0"/>
              <a:t>Important to keep in mind what your balances are, especially if they are running low</a:t>
            </a:r>
          </a:p>
          <a:p>
            <a:pPr marL="628650" lvl="1" indent="-171450">
              <a:buFont typeface="Arial" panose="020B0604020202020204" pitchFamily="34" charset="0"/>
              <a:buChar char="•"/>
            </a:pPr>
            <a:r>
              <a:rPr lang="en-US" dirty="0"/>
              <a:t>When you take leave, those hours will not be deducted immediately</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Rollover box is also found on this page and will not update with a date or amount unless excess hours roll prior to your front load. </a:t>
            </a:r>
          </a:p>
        </p:txBody>
      </p:sp>
      <p:sp>
        <p:nvSpPr>
          <p:cNvPr id="4" name="Slide Number Placeholder 3"/>
          <p:cNvSpPr>
            <a:spLocks noGrp="1"/>
          </p:cNvSpPr>
          <p:nvPr>
            <p:ph type="sldNum" sz="quarter" idx="5"/>
          </p:nvPr>
        </p:nvSpPr>
        <p:spPr/>
        <p:txBody>
          <a:bodyPr/>
          <a:lstStyle/>
          <a:p>
            <a:fld id="{4A34AA3E-A22A-45CA-8E99-6D82249CB143}" type="slidenum">
              <a:rPr lang="en-US" smtClean="0"/>
              <a:t>8</a:t>
            </a:fld>
            <a:endParaRPr lang="en-US"/>
          </a:p>
        </p:txBody>
      </p:sp>
    </p:spTree>
    <p:extLst>
      <p:ext uri="{BB962C8B-B14F-4D97-AF65-F5344CB8AC3E}">
        <p14:creationId xmlns:p14="http://schemas.microsoft.com/office/powerpoint/2010/main" val="141095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find your service anniversary date, click on the tab marked Service Credits. The date will reflect when you will receive the front loading of leave balances for the next year. Edison created a new feature where that arrow is titled: </a:t>
            </a:r>
            <a:r>
              <a:rPr lang="en-US" b="1" dirty="0"/>
              <a:t>Service Anniversary Date</a:t>
            </a:r>
          </a:p>
          <a:p>
            <a:pPr marL="628650" lvl="1" indent="-171450">
              <a:buFont typeface="Arial" panose="020B0604020202020204" pitchFamily="34" charset="0"/>
              <a:buChar char="•"/>
            </a:pPr>
            <a:r>
              <a:rPr lang="en-US" b="1" dirty="0"/>
              <a:t>Please reach out to the TDOT.HR@tn.gov email box if you have questions about the displayed date. </a:t>
            </a:r>
          </a:p>
          <a:p>
            <a:pPr marL="171450" indent="-171450">
              <a:buFont typeface="Arial" panose="020B0604020202020204" pitchFamily="34" charset="0"/>
              <a:buChar char="•"/>
            </a:pPr>
            <a:r>
              <a:rPr lang="en-US" dirty="0"/>
              <a:t>Be aware that your service anniversary date could change if you are in a leave without pay status for the major portion of a month. For example: if you are out on Family Medical Leave but do not have any leave balances to cover for the full designated time, this will push your service date back for every month you are out, so if you were in a leave w/o pay statues for 3 months your service anniversary date will be pushed back 3 month. . </a:t>
            </a:r>
          </a:p>
        </p:txBody>
      </p:sp>
      <p:sp>
        <p:nvSpPr>
          <p:cNvPr id="4" name="Slide Number Placeholder 3"/>
          <p:cNvSpPr>
            <a:spLocks noGrp="1"/>
          </p:cNvSpPr>
          <p:nvPr>
            <p:ph type="sldNum" sz="quarter" idx="5"/>
          </p:nvPr>
        </p:nvSpPr>
        <p:spPr/>
        <p:txBody>
          <a:bodyPr/>
          <a:lstStyle/>
          <a:p>
            <a:fld id="{4A34AA3E-A22A-45CA-8E99-6D82249CB143}" type="slidenum">
              <a:rPr lang="en-US" smtClean="0"/>
              <a:t>9</a:t>
            </a:fld>
            <a:endParaRPr lang="en-US"/>
          </a:p>
        </p:txBody>
      </p:sp>
    </p:spTree>
    <p:extLst>
      <p:ext uri="{BB962C8B-B14F-4D97-AF65-F5344CB8AC3E}">
        <p14:creationId xmlns:p14="http://schemas.microsoft.com/office/powerpoint/2010/main" val="2891664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4775"/>
          <a:stretch/>
        </p:blipFill>
        <p:spPr>
          <a:xfrm>
            <a:off x="2185987" y="1219200"/>
            <a:ext cx="4772025"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381000" y="381000"/>
            <a:ext cx="2226945"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tn.gov/hr/pr/attendance---leave-manual.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mailto:kristen.pritchett@tn.gov" TargetMode="External"/><Relationship Id="rId3" Type="http://schemas.openxmlformats.org/officeDocument/2006/relationships/hyperlink" Target="mailto:TDOT.HR@tn.gov" TargetMode="External"/><Relationship Id="rId7" Type="http://schemas.openxmlformats.org/officeDocument/2006/relationships/hyperlink" Target="mailto:cheri.c.carr@tn.gov"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mailto:danielle.daniels@tn.gov" TargetMode="External"/><Relationship Id="rId5" Type="http://schemas.openxmlformats.org/officeDocument/2006/relationships/hyperlink" Target="mailto:gary.x.schafer@tn.gov" TargetMode="External"/><Relationship Id="rId10" Type="http://schemas.openxmlformats.org/officeDocument/2006/relationships/hyperlink" Target="mailto:kenna.l.stephens@tn.gov" TargetMode="External"/><Relationship Id="rId4" Type="http://schemas.openxmlformats.org/officeDocument/2006/relationships/hyperlink" Target="mailto:haley.sprague@tn.gov" TargetMode="External"/><Relationship Id="rId9" Type="http://schemas.openxmlformats.org/officeDocument/2006/relationships/hyperlink" Target="mailto:marlene.k.holland@tn.gov"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Elizabeth.Vance@tn.gov" TargetMode="External"/><Relationship Id="rId13" Type="http://schemas.openxmlformats.org/officeDocument/2006/relationships/hyperlink" Target="mailto:Ryan.Kowen@tn.gov" TargetMode="External"/><Relationship Id="rId3" Type="http://schemas.openxmlformats.org/officeDocument/2006/relationships/hyperlink" Target="mailto:TDOT.HR@tn.gov" TargetMode="External"/><Relationship Id="rId7" Type="http://schemas.openxmlformats.org/officeDocument/2006/relationships/hyperlink" Target="mailto:Joni.Turrisi@tn.gov" TargetMode="External"/><Relationship Id="rId12" Type="http://schemas.openxmlformats.org/officeDocument/2006/relationships/hyperlink" Target="mailto:Tina.McCown@tn.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mailto:Erin.Brake@tn.gov" TargetMode="External"/><Relationship Id="rId11" Type="http://schemas.openxmlformats.org/officeDocument/2006/relationships/hyperlink" Target="mailto:Jennifer.greathouse@tn.gov" TargetMode="External"/><Relationship Id="rId5" Type="http://schemas.openxmlformats.org/officeDocument/2006/relationships/hyperlink" Target="mailto:Dolores.guffee@tn.gov" TargetMode="External"/><Relationship Id="rId10" Type="http://schemas.openxmlformats.org/officeDocument/2006/relationships/hyperlink" Target="mailto:Savanah.brown@tn.gov" TargetMode="External"/><Relationship Id="rId4" Type="http://schemas.openxmlformats.org/officeDocument/2006/relationships/hyperlink" Target="mailto:Rita.livesay@tn.gov" TargetMode="External"/><Relationship Id="rId9" Type="http://schemas.openxmlformats.org/officeDocument/2006/relationships/hyperlink" Target="mailto:Lindsey.clouchete@tn.gov" TargetMode="External"/><Relationship Id="rId14" Type="http://schemas.openxmlformats.org/officeDocument/2006/relationships/hyperlink" Target="mailto:Lisa.Lovelace@tn.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TDOT.HR@tn.gov" TargetMode="External"/><Relationship Id="rId7" Type="http://schemas.openxmlformats.org/officeDocument/2006/relationships/hyperlink" Target="mailto:Teri.wells@tn.gov"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Robert.hanning@tn.gov" TargetMode="External"/><Relationship Id="rId5" Type="http://schemas.openxmlformats.org/officeDocument/2006/relationships/hyperlink" Target="mailto:Paul.bettis@tn.gov" TargetMode="External"/><Relationship Id="rId4" Type="http://schemas.openxmlformats.org/officeDocument/2006/relationships/hyperlink" Target="mailto:Jennifer.greathouse@tn.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tn.gov/content/dam/tn/hr/documents/AcruedLeaveFAQ.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2A523E-7288-18AE-5C1C-6F02F4AD91B2}"/>
              </a:ext>
            </a:extLst>
          </p:cNvPr>
          <p:cNvSpPr/>
          <p:nvPr/>
        </p:nvSpPr>
        <p:spPr>
          <a:xfrm>
            <a:off x="3048000" y="3886200"/>
            <a:ext cx="6248400" cy="1980649"/>
          </a:xfrm>
          <a:prstGeom prst="rect">
            <a:avLst/>
          </a:prstGeom>
          <a:solidFill>
            <a:srgbClr val="6E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B5AC4EBD-7E47-CD7F-60D8-C949E5FA0D3A}"/>
              </a:ext>
            </a:extLst>
          </p:cNvPr>
          <p:cNvSpPr txBox="1"/>
          <p:nvPr/>
        </p:nvSpPr>
        <p:spPr>
          <a:xfrm>
            <a:off x="5811483" y="4410090"/>
            <a:ext cx="3003003" cy="954107"/>
          </a:xfrm>
          <a:prstGeom prst="rect">
            <a:avLst/>
          </a:prstGeom>
          <a:noFill/>
        </p:spPr>
        <p:txBody>
          <a:bodyPr wrap="square" rtlCol="0" anchor="ctr">
            <a:spAutoFit/>
          </a:bodyPr>
          <a:lstStyle/>
          <a:p>
            <a:pPr>
              <a:spcAft>
                <a:spcPts val="600"/>
              </a:spcAft>
            </a:pPr>
            <a:r>
              <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rPr>
              <a:t>2024 Accrued Leave</a:t>
            </a:r>
            <a:endParaRPr lang="en-US" sz="28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a16="http://schemas.microsoft.com/office/drawing/2014/main" id="{B173C685-4BBF-D676-D6C0-13A79B34744A}"/>
              </a:ext>
            </a:extLst>
          </p:cNvPr>
          <p:cNvCxnSpPr>
            <a:cxnSpLocks/>
          </p:cNvCxnSpPr>
          <p:nvPr/>
        </p:nvCxnSpPr>
        <p:spPr>
          <a:xfrm flipH="1">
            <a:off x="5690285" y="4242947"/>
            <a:ext cx="1" cy="130229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10;&#10;Description automatically generated with medium confidence">
            <a:extLst>
              <a:ext uri="{FF2B5EF4-FFF2-40B4-BE49-F238E27FC236}">
                <a16:creationId xmlns:a16="http://schemas.microsoft.com/office/drawing/2014/main" id="{1C4E3211-821E-A40A-78F0-58E7A7336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0951" y="4470747"/>
            <a:ext cx="1905410" cy="8327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DA0A71-B966-ED9E-419D-FA946DCCF7BE}"/>
              </a:ext>
            </a:extLst>
          </p:cNvPr>
          <p:cNvSpPr>
            <a:spLocks noGrp="1"/>
          </p:cNvSpPr>
          <p:nvPr>
            <p:ph type="title"/>
          </p:nvPr>
        </p:nvSpPr>
        <p:spPr/>
        <p:txBody>
          <a:bodyPr/>
          <a:lstStyle/>
          <a:p>
            <a:r>
              <a:rPr lang="en-US" dirty="0"/>
              <a:t>Timesheet example of Front Load</a:t>
            </a:r>
          </a:p>
        </p:txBody>
      </p:sp>
      <p:pic>
        <p:nvPicPr>
          <p:cNvPr id="8" name="Content Placeholder 7">
            <a:extLst>
              <a:ext uri="{FF2B5EF4-FFF2-40B4-BE49-F238E27FC236}">
                <a16:creationId xmlns:a16="http://schemas.microsoft.com/office/drawing/2014/main" id="{4C033D50-F2FE-2E9A-9065-6821E09357EA}"/>
              </a:ext>
            </a:extLst>
          </p:cNvPr>
          <p:cNvPicPr>
            <a:picLocks noGrp="1" noChangeAspect="1"/>
          </p:cNvPicPr>
          <p:nvPr>
            <p:ph idx="1"/>
          </p:nvPr>
        </p:nvPicPr>
        <p:blipFill>
          <a:blip r:embed="rId3"/>
          <a:stretch>
            <a:fillRect/>
          </a:stretch>
        </p:blipFill>
        <p:spPr>
          <a:xfrm>
            <a:off x="152400" y="1923504"/>
            <a:ext cx="8839200" cy="4001592"/>
          </a:xfrm>
        </p:spPr>
      </p:pic>
    </p:spTree>
    <p:extLst>
      <p:ext uri="{BB962C8B-B14F-4D97-AF65-F5344CB8AC3E}">
        <p14:creationId xmlns:p14="http://schemas.microsoft.com/office/powerpoint/2010/main" val="268062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25694A-2FED-427D-8A5A-D10741B5FF6C}"/>
              </a:ext>
            </a:extLst>
          </p:cNvPr>
          <p:cNvSpPr/>
          <p:nvPr/>
        </p:nvSpPr>
        <p:spPr>
          <a:xfrm>
            <a:off x="4419600" y="990600"/>
            <a:ext cx="4724400" cy="1524000"/>
          </a:xfrm>
          <a:prstGeom prst="rect">
            <a:avLst/>
          </a:prstGeom>
          <a:solidFill>
            <a:srgbClr val="6E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normAutofit/>
          </a:bodyPr>
          <a:lstStyle/>
          <a:p>
            <a:r>
              <a:rPr lang="en-US" sz="2400" b="1" dirty="0">
                <a:effectLst/>
                <a:latin typeface="PermianSlabSerifTypeface" pitchFamily="50" charset="0"/>
              </a:rPr>
              <a:t>Attendance and Leave</a:t>
            </a:r>
          </a:p>
        </p:txBody>
      </p:sp>
      <p:sp>
        <p:nvSpPr>
          <p:cNvPr id="3" name="Content Placeholder 2"/>
          <p:cNvSpPr>
            <a:spLocks noGrp="1"/>
          </p:cNvSpPr>
          <p:nvPr>
            <p:ph idx="1"/>
          </p:nvPr>
        </p:nvSpPr>
        <p:spPr>
          <a:xfrm>
            <a:off x="4724402" y="1143001"/>
            <a:ext cx="4114798" cy="1219200"/>
          </a:xfrm>
        </p:spPr>
        <p:txBody>
          <a:bodyPr>
            <a:normAutofit lnSpcReduction="10000"/>
          </a:bodyPr>
          <a:lstStyle/>
          <a:p>
            <a:pPr marL="0" indent="0">
              <a:buNone/>
            </a:pPr>
            <a:r>
              <a:rPr lang="en-US" sz="2600" i="1" dirty="0">
                <a:solidFill>
                  <a:schemeClr val="bg1"/>
                </a:solidFill>
              </a:rPr>
              <a:t>Usage of leave balances are not impacted with the Leave Reform Act</a:t>
            </a:r>
            <a:endParaRPr lang="en-US" sz="2600" b="1" i="1" dirty="0">
              <a:solidFill>
                <a:schemeClr val="bg1"/>
              </a:solidFill>
            </a:endParaRPr>
          </a:p>
          <a:p>
            <a:pPr marL="0" indent="0">
              <a:buNone/>
            </a:pPr>
            <a:endParaRPr lang="en-US" sz="2600" i="1" dirty="0"/>
          </a:p>
          <a:p>
            <a:endParaRPr lang="en-US" i="1" dirty="0"/>
          </a:p>
          <a:p>
            <a:endParaRPr lang="en-US" i="1" dirty="0"/>
          </a:p>
          <a:p>
            <a:endParaRPr lang="en-US" i="1" dirty="0"/>
          </a:p>
          <a:p>
            <a:endParaRPr lang="en-US" i="1" dirty="0"/>
          </a:p>
        </p:txBody>
      </p:sp>
      <p:pic>
        <p:nvPicPr>
          <p:cNvPr id="5" name="Picture 4">
            <a:extLst>
              <a:ext uri="{FF2B5EF4-FFF2-40B4-BE49-F238E27FC236}">
                <a16:creationId xmlns:a16="http://schemas.microsoft.com/office/drawing/2014/main" id="{01E7CFA7-FE95-C0AE-CEA3-5FA8740BF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205" y="987552"/>
            <a:ext cx="6209805" cy="5861624"/>
          </a:xfrm>
          <a:prstGeom prst="rect">
            <a:avLst/>
          </a:prstGeom>
        </p:spPr>
      </p:pic>
      <p:sp>
        <p:nvSpPr>
          <p:cNvPr id="7" name="TextBox 6">
            <a:extLst>
              <a:ext uri="{FF2B5EF4-FFF2-40B4-BE49-F238E27FC236}">
                <a16:creationId xmlns:a16="http://schemas.microsoft.com/office/drawing/2014/main" id="{EFE3B18F-27F6-2206-54E2-ABBDEC3A2B94}"/>
              </a:ext>
            </a:extLst>
          </p:cNvPr>
          <p:cNvSpPr txBox="1"/>
          <p:nvPr/>
        </p:nvSpPr>
        <p:spPr>
          <a:xfrm>
            <a:off x="4724400" y="2815947"/>
            <a:ext cx="4114798" cy="3785652"/>
          </a:xfrm>
          <a:prstGeom prst="rect">
            <a:avLst/>
          </a:prstGeom>
          <a:noFill/>
        </p:spPr>
        <p:txBody>
          <a:bodyPr wrap="square" rtlCol="0">
            <a:spAutoFit/>
          </a:bodyPr>
          <a:lstStyle/>
          <a:p>
            <a:pPr marL="457200" indent="-457200">
              <a:buClr>
                <a:srgbClr val="EA574C"/>
              </a:buClr>
              <a:buFont typeface="Arial" panose="020B0604020202020204" pitchFamily="34" charset="0"/>
              <a:buChar char="•"/>
            </a:pPr>
            <a:r>
              <a:rPr lang="en-US" sz="2400" i="1" dirty="0"/>
              <a:t>Attendance and Leave guidelines still apply</a:t>
            </a:r>
          </a:p>
          <a:p>
            <a:pPr marL="457200" indent="-457200">
              <a:buClr>
                <a:srgbClr val="EA574C"/>
              </a:buClr>
              <a:buFont typeface="Arial" panose="020B0604020202020204" pitchFamily="34" charset="0"/>
              <a:buChar char="•"/>
            </a:pPr>
            <a:r>
              <a:rPr lang="en-US" sz="2400" i="1" dirty="0"/>
              <a:t>Leave Abuse: </a:t>
            </a:r>
          </a:p>
          <a:p>
            <a:pPr marL="914400" lvl="1" indent="-457200">
              <a:buClr>
                <a:srgbClr val="EA574C"/>
              </a:buClr>
              <a:buFont typeface="Arial" panose="020B0604020202020204" pitchFamily="34" charset="0"/>
              <a:buChar char="•"/>
            </a:pPr>
            <a:r>
              <a:rPr lang="en-US" sz="2400" i="1" dirty="0"/>
              <a:t>Failure to comply,  a habitual pattern of failure to report to work at assigned time/place or fraudulent leave </a:t>
            </a:r>
          </a:p>
          <a:p>
            <a:pPr>
              <a:buClr>
                <a:srgbClr val="EA574C"/>
              </a:buClr>
            </a:pPr>
            <a:r>
              <a:rPr lang="en-US" sz="2400" dirty="0">
                <a:hlinkClick r:id="rId4"/>
              </a:rPr>
              <a:t>Attendance &amp; Leave Manual (tn.gov)</a:t>
            </a:r>
            <a:endParaRPr lang="en-US" sz="2400" i="1" dirty="0"/>
          </a:p>
        </p:txBody>
      </p:sp>
    </p:spTree>
    <p:extLst>
      <p:ext uri="{BB962C8B-B14F-4D97-AF65-F5344CB8AC3E}">
        <p14:creationId xmlns:p14="http://schemas.microsoft.com/office/powerpoint/2010/main" val="351810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2184C0-D8FC-B7B3-5242-A71C30FA7A00}"/>
              </a:ext>
            </a:extLst>
          </p:cNvPr>
          <p:cNvSpPr/>
          <p:nvPr/>
        </p:nvSpPr>
        <p:spPr>
          <a:xfrm>
            <a:off x="4571999" y="1003429"/>
            <a:ext cx="4575299" cy="1663572"/>
          </a:xfrm>
          <a:prstGeom prst="rect">
            <a:avLst/>
          </a:prstGeom>
          <a:solidFill>
            <a:srgbClr val="827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sz="2400" dirty="0">
                <a:effectLst/>
                <a:latin typeface="PermianSlabSerifTypeface"/>
              </a:rPr>
              <a:t>Annual</a:t>
            </a:r>
            <a:r>
              <a:rPr lang="en-US" sz="2400" b="1" dirty="0">
                <a:effectLst/>
                <a:latin typeface="PermianSlabSerifTypeface"/>
              </a:rPr>
              <a:t> Leave</a:t>
            </a:r>
          </a:p>
        </p:txBody>
      </p:sp>
      <p:sp>
        <p:nvSpPr>
          <p:cNvPr id="3" name="Content Placeholder 2"/>
          <p:cNvSpPr>
            <a:spLocks noGrp="1"/>
          </p:cNvSpPr>
          <p:nvPr>
            <p:ph idx="1"/>
          </p:nvPr>
        </p:nvSpPr>
        <p:spPr>
          <a:xfrm>
            <a:off x="5301941" y="1187449"/>
            <a:ext cx="2757488" cy="1479551"/>
          </a:xfrm>
        </p:spPr>
        <p:txBody>
          <a:bodyPr vert="horz" lIns="91440" tIns="45720" rIns="91440" bIns="45720" rtlCol="0" anchor="t">
            <a:normAutofit fontScale="92500"/>
          </a:bodyPr>
          <a:lstStyle/>
          <a:p>
            <a:pPr marL="0" indent="0">
              <a:buNone/>
            </a:pPr>
            <a:r>
              <a:rPr lang="en-US" b="1" i="1" dirty="0">
                <a:solidFill>
                  <a:schemeClr val="bg1"/>
                </a:solidFill>
                <a:latin typeface="Open Sans"/>
                <a:ea typeface="Open Sans"/>
                <a:cs typeface="Open Sans"/>
              </a:rPr>
              <a:t>annual leave usage is still subject to the supervisor's approval</a:t>
            </a:r>
          </a:p>
        </p:txBody>
      </p:sp>
      <p:sp>
        <p:nvSpPr>
          <p:cNvPr id="5" name="TextBox 4">
            <a:extLst>
              <a:ext uri="{FF2B5EF4-FFF2-40B4-BE49-F238E27FC236}">
                <a16:creationId xmlns:a16="http://schemas.microsoft.com/office/drawing/2014/main" id="{5203A516-61F0-664B-C206-D3A9EEC22996}"/>
              </a:ext>
            </a:extLst>
          </p:cNvPr>
          <p:cNvSpPr txBox="1"/>
          <p:nvPr/>
        </p:nvSpPr>
        <p:spPr>
          <a:xfrm>
            <a:off x="4876800" y="2667000"/>
            <a:ext cx="4147829" cy="4401205"/>
          </a:xfrm>
          <a:prstGeom prst="rect">
            <a:avLst/>
          </a:prstGeom>
          <a:noFill/>
        </p:spPr>
        <p:txBody>
          <a:bodyPr wrap="square" lIns="91440" tIns="45720" rIns="91440" bIns="45720" rtlCol="0" anchor="t">
            <a:spAutoFit/>
          </a:bodyPr>
          <a:lstStyle/>
          <a:p>
            <a:pPr marL="285750" indent="-285750">
              <a:buClr>
                <a:srgbClr val="EA574C"/>
              </a:buClr>
              <a:buFont typeface="Arial" panose="020B0604020202020204" pitchFamily="34" charset="0"/>
              <a:buChar char="•"/>
            </a:pPr>
            <a:r>
              <a:rPr lang="en-US" sz="2000" b="1" i="1" dirty="0">
                <a:latin typeface="Open Sans"/>
                <a:ea typeface="Open Sans"/>
                <a:cs typeface="Open Sans"/>
              </a:rPr>
              <a:t>As much advanced notice should be given to avoid any possible workload problems during the absence. </a:t>
            </a:r>
            <a:endParaRPr lang="en-US" sz="2000" b="1" i="1"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Clr>
                <a:srgbClr val="EA574C"/>
              </a:buClr>
              <a:buFont typeface="Arial" panose="020B0604020202020204" pitchFamily="34" charset="0"/>
              <a:buChar char="•"/>
            </a:pPr>
            <a:r>
              <a:rPr lang="en-US" sz="2000" i="1" dirty="0">
                <a:latin typeface="Open Sans"/>
                <a:ea typeface="Open Sans"/>
                <a:cs typeface="Open Sans"/>
              </a:rPr>
              <a:t>Attendance and Leave guidelines apply</a:t>
            </a:r>
          </a:p>
          <a:p>
            <a:pPr marL="342900" indent="-342900">
              <a:buClr>
                <a:srgbClr val="EA574C"/>
              </a:buClr>
              <a:buFont typeface="Arial" panose="020B0604020202020204" pitchFamily="34" charset="0"/>
              <a:buChar char="•"/>
            </a:pPr>
            <a:endParaRPr lang="en-US" sz="2000" i="1" dirty="0">
              <a:latin typeface="Open Sans"/>
              <a:ea typeface="Open Sans"/>
              <a:cs typeface="Open Sans"/>
            </a:endParaRPr>
          </a:p>
          <a:p>
            <a:pPr marL="342900" indent="-342900">
              <a:buClr>
                <a:srgbClr val="EA574C"/>
              </a:buClr>
              <a:buFont typeface="Arial" panose="020B0604020202020204" pitchFamily="34" charset="0"/>
              <a:buChar char="•"/>
            </a:pPr>
            <a:r>
              <a:rPr lang="en-US" sz="2000" i="1" dirty="0">
                <a:latin typeface="Open Sans"/>
                <a:ea typeface="Open Sans"/>
                <a:cs typeface="Open Sans"/>
              </a:rPr>
              <a:t>Your Front-Loaded leave is yours to use throughout the year, once its gone there will be no additional leave time until your next service anniversary date</a:t>
            </a:r>
          </a:p>
          <a:p>
            <a:pPr lvl="1">
              <a:buClr>
                <a:srgbClr val="EA574C"/>
              </a:buClr>
            </a:pPr>
            <a:r>
              <a:rPr lang="en-US" sz="2000" i="1" dirty="0">
                <a:latin typeface="Open Sans"/>
                <a:ea typeface="Open Sans"/>
                <a:cs typeface="Open Sans"/>
              </a:rPr>
              <a:t> </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91C3765-880B-E337-68F1-13315CEB7983}"/>
              </a:ext>
            </a:extLst>
          </p:cNvPr>
          <p:cNvPicPr>
            <a:picLocks noChangeAspect="1"/>
          </p:cNvPicPr>
          <p:nvPr/>
        </p:nvPicPr>
        <p:blipFill>
          <a:blip r:embed="rId3"/>
          <a:stretch>
            <a:fillRect/>
          </a:stretch>
        </p:blipFill>
        <p:spPr>
          <a:xfrm>
            <a:off x="-1435100" y="1003303"/>
            <a:ext cx="6140449" cy="5856741"/>
          </a:xfrm>
          <a:prstGeom prst="rect">
            <a:avLst/>
          </a:prstGeom>
        </p:spPr>
      </p:pic>
    </p:spTree>
    <p:extLst>
      <p:ext uri="{BB962C8B-B14F-4D97-AF65-F5344CB8AC3E}">
        <p14:creationId xmlns:p14="http://schemas.microsoft.com/office/powerpoint/2010/main" val="106661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2184C0-D8FC-B7B3-5242-A71C30FA7A00}"/>
              </a:ext>
            </a:extLst>
          </p:cNvPr>
          <p:cNvSpPr/>
          <p:nvPr/>
        </p:nvSpPr>
        <p:spPr>
          <a:xfrm>
            <a:off x="-1" y="987553"/>
            <a:ext cx="4829299" cy="1952498"/>
          </a:xfrm>
          <a:prstGeom prst="rect">
            <a:avLst/>
          </a:prstGeom>
          <a:solidFill>
            <a:srgbClr val="827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sz="2400" b="1" dirty="0">
                <a:effectLst/>
                <a:latin typeface="PermianSlabSerifTypeface" pitchFamily="50" charset="0"/>
              </a:rPr>
              <a:t>Sick Leave</a:t>
            </a:r>
          </a:p>
        </p:txBody>
      </p:sp>
      <p:sp>
        <p:nvSpPr>
          <p:cNvPr id="3" name="Content Placeholder 2"/>
          <p:cNvSpPr>
            <a:spLocks noGrp="1"/>
          </p:cNvSpPr>
          <p:nvPr>
            <p:ph idx="1"/>
          </p:nvPr>
        </p:nvSpPr>
        <p:spPr>
          <a:xfrm>
            <a:off x="309254" y="1187449"/>
            <a:ext cx="4114800" cy="1479551"/>
          </a:xfrm>
        </p:spPr>
        <p:txBody>
          <a:bodyPr>
            <a:normAutofit fontScale="92500"/>
          </a:bodyPr>
          <a:lstStyle/>
          <a:p>
            <a:pPr marL="0" indent="0">
              <a:buNone/>
            </a:pPr>
            <a:r>
              <a:rPr lang="en-US" b="1" i="1" dirty="0">
                <a:solidFill>
                  <a:schemeClr val="bg1"/>
                </a:solidFill>
              </a:rPr>
              <a:t>Sick leave may not be denied if an employee presents a medical excuse signed by a health care provider.</a:t>
            </a:r>
          </a:p>
        </p:txBody>
      </p:sp>
      <p:sp>
        <p:nvSpPr>
          <p:cNvPr id="5" name="TextBox 4">
            <a:extLst>
              <a:ext uri="{FF2B5EF4-FFF2-40B4-BE49-F238E27FC236}">
                <a16:creationId xmlns:a16="http://schemas.microsoft.com/office/drawing/2014/main" id="{5203A516-61F0-664B-C206-D3A9EEC22996}"/>
              </a:ext>
            </a:extLst>
          </p:cNvPr>
          <p:cNvSpPr txBox="1"/>
          <p:nvPr/>
        </p:nvSpPr>
        <p:spPr>
          <a:xfrm>
            <a:off x="309254" y="3309878"/>
            <a:ext cx="4000500" cy="2862322"/>
          </a:xfrm>
          <a:prstGeom prst="rect">
            <a:avLst/>
          </a:prstGeom>
          <a:noFill/>
        </p:spPr>
        <p:txBody>
          <a:bodyPr wrap="square" rtlCol="0">
            <a:spAutoFit/>
          </a:bodyPr>
          <a:lstStyle/>
          <a:p>
            <a:pPr marL="285750" indent="-285750">
              <a:buClr>
                <a:srgbClr val="EA574C"/>
              </a:buClr>
              <a:buFont typeface="Arial" panose="020B0604020202020204" pitchFamily="34" charset="0"/>
              <a:buChar char="•"/>
            </a:pPr>
            <a:r>
              <a:rPr lang="en-US" sz="2000" b="1" i="1" dirty="0">
                <a:latin typeface="Open Sans" panose="020B0606030504020204" pitchFamily="34" charset="0"/>
                <a:ea typeface="Open Sans" panose="020B0606030504020204" pitchFamily="34" charset="0"/>
                <a:cs typeface="Open Sans" panose="020B0606030504020204" pitchFamily="34" charset="0"/>
              </a:rPr>
              <a:t>Sick leave may be used for:</a:t>
            </a:r>
          </a:p>
          <a:p>
            <a:pPr marL="742950" lvl="1" indent="-285750">
              <a:buClr>
                <a:srgbClr val="EA574C"/>
              </a:buClr>
              <a:buFont typeface="Arial" panose="020B0604020202020204" pitchFamily="34" charset="0"/>
              <a:buChar char="•"/>
            </a:pPr>
            <a:r>
              <a:rPr lang="en-US" sz="2000" i="1" dirty="0">
                <a:latin typeface="Open Sans" panose="020B0606030504020204" pitchFamily="34" charset="0"/>
                <a:ea typeface="Open Sans" panose="020B0606030504020204" pitchFamily="34" charset="0"/>
                <a:cs typeface="Open Sans" panose="020B0606030504020204" pitchFamily="34" charset="0"/>
              </a:rPr>
              <a:t>Personal illness</a:t>
            </a:r>
          </a:p>
          <a:p>
            <a:pPr marL="742950" lvl="1" indent="-285750">
              <a:buClr>
                <a:srgbClr val="EA574C"/>
              </a:buClr>
              <a:buFont typeface="Arial" panose="020B0604020202020204" pitchFamily="34" charset="0"/>
              <a:buChar char="•"/>
            </a:pPr>
            <a:r>
              <a:rPr lang="en-US" sz="2000" i="1" dirty="0">
                <a:latin typeface="Open Sans" panose="020B0606030504020204" pitchFamily="34" charset="0"/>
                <a:ea typeface="Open Sans" panose="020B0606030504020204" pitchFamily="34" charset="0"/>
                <a:cs typeface="Open Sans" panose="020B0606030504020204" pitchFamily="34" charset="0"/>
              </a:rPr>
              <a:t>Disability due to accident</a:t>
            </a:r>
          </a:p>
          <a:p>
            <a:pPr marL="742950" lvl="1" indent="-285750">
              <a:buClr>
                <a:srgbClr val="EA574C"/>
              </a:buClr>
              <a:buFont typeface="Arial" panose="020B0604020202020204" pitchFamily="34" charset="0"/>
              <a:buChar char="•"/>
            </a:pPr>
            <a:r>
              <a:rPr lang="en-US" sz="2000" i="1" dirty="0">
                <a:latin typeface="Open Sans" panose="020B0606030504020204" pitchFamily="34" charset="0"/>
                <a:ea typeface="Open Sans" panose="020B0606030504020204" pitchFamily="34" charset="0"/>
                <a:cs typeface="Open Sans" panose="020B0606030504020204" pitchFamily="34" charset="0"/>
              </a:rPr>
              <a:t>Exposure to contagious disease</a:t>
            </a:r>
          </a:p>
          <a:p>
            <a:pPr marL="742950" lvl="1" indent="-285750">
              <a:buClr>
                <a:srgbClr val="EA574C"/>
              </a:buClr>
              <a:buFont typeface="Arial" panose="020B0604020202020204" pitchFamily="34" charset="0"/>
              <a:buChar char="•"/>
            </a:pPr>
            <a:r>
              <a:rPr lang="en-US" sz="2000" i="1" dirty="0">
                <a:latin typeface="Open Sans" panose="020B0606030504020204" pitchFamily="34" charset="0"/>
                <a:ea typeface="Open Sans" panose="020B0606030504020204" pitchFamily="34" charset="0"/>
                <a:cs typeface="Open Sans" panose="020B0606030504020204" pitchFamily="34" charset="0"/>
              </a:rPr>
              <a:t>Medical/Dental appointments</a:t>
            </a:r>
          </a:p>
          <a:p>
            <a:pPr marL="742950" lvl="1" indent="-285750">
              <a:buClr>
                <a:srgbClr val="EA574C"/>
              </a:buClr>
              <a:buFont typeface="Arial" panose="020B0604020202020204" pitchFamily="34" charset="0"/>
              <a:buChar char="•"/>
            </a:pPr>
            <a:r>
              <a:rPr lang="en-US" sz="2000" i="1" dirty="0">
                <a:latin typeface="Open Sans" panose="020B0606030504020204" pitchFamily="34" charset="0"/>
                <a:ea typeface="Open Sans" panose="020B0606030504020204" pitchFamily="34" charset="0"/>
                <a:cs typeface="Open Sans" panose="020B0606030504020204" pitchFamily="34" charset="0"/>
              </a:rPr>
              <a:t>Illness/death of qualifying family member</a:t>
            </a:r>
          </a:p>
        </p:txBody>
      </p:sp>
      <p:pic>
        <p:nvPicPr>
          <p:cNvPr id="7" name="Picture 6">
            <a:extLst>
              <a:ext uri="{FF2B5EF4-FFF2-40B4-BE49-F238E27FC236}">
                <a16:creationId xmlns:a16="http://schemas.microsoft.com/office/drawing/2014/main" id="{E969C030-2072-E87D-BA52-0CA3AB7E5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299" y="987552"/>
            <a:ext cx="4343867" cy="5870448"/>
          </a:xfrm>
          <a:prstGeom prst="rect">
            <a:avLst/>
          </a:prstGeom>
        </p:spPr>
      </p:pic>
    </p:spTree>
    <p:extLst>
      <p:ext uri="{BB962C8B-B14F-4D97-AF65-F5344CB8AC3E}">
        <p14:creationId xmlns:p14="http://schemas.microsoft.com/office/powerpoint/2010/main" val="393284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99198D-D0DF-82AA-B141-1C1C86625EBA}"/>
              </a:ext>
            </a:extLst>
          </p:cNvPr>
          <p:cNvSpPr/>
          <p:nvPr/>
        </p:nvSpPr>
        <p:spPr>
          <a:xfrm>
            <a:off x="-3958" y="990600"/>
            <a:ext cx="9147958" cy="1295400"/>
          </a:xfrm>
          <a:prstGeom prst="rect">
            <a:avLst/>
          </a:prstGeom>
          <a:solidFill>
            <a:srgbClr val="509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8D70996E-AD34-7B9B-8ECF-6E5D614788B3}"/>
              </a:ext>
            </a:extLst>
          </p:cNvPr>
          <p:cNvSpPr/>
          <p:nvPr/>
        </p:nvSpPr>
        <p:spPr>
          <a:xfrm>
            <a:off x="0" y="2209801"/>
            <a:ext cx="9144000" cy="888996"/>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C4502-F071-AB66-6DEB-78196A7B8744}"/>
              </a:ext>
            </a:extLst>
          </p:cNvPr>
          <p:cNvSpPr>
            <a:spLocks noGrp="1"/>
          </p:cNvSpPr>
          <p:nvPr>
            <p:ph type="title"/>
          </p:nvPr>
        </p:nvSpPr>
        <p:spPr/>
        <p:txBody>
          <a:bodyPr/>
          <a:lstStyle/>
          <a:p>
            <a:r>
              <a:rPr lang="en-US" sz="2400" dirty="0">
                <a:effectLst/>
              </a:rPr>
              <a:t>Separating from the State</a:t>
            </a:r>
          </a:p>
        </p:txBody>
      </p:sp>
      <p:sp>
        <p:nvSpPr>
          <p:cNvPr id="3" name="Content Placeholder 2">
            <a:extLst>
              <a:ext uri="{FF2B5EF4-FFF2-40B4-BE49-F238E27FC236}">
                <a16:creationId xmlns:a16="http://schemas.microsoft.com/office/drawing/2014/main" id="{6858DB3D-AB86-F854-9521-F640B5E805BD}"/>
              </a:ext>
            </a:extLst>
          </p:cNvPr>
          <p:cNvSpPr>
            <a:spLocks noGrp="1"/>
          </p:cNvSpPr>
          <p:nvPr>
            <p:ph idx="1"/>
          </p:nvPr>
        </p:nvSpPr>
        <p:spPr>
          <a:xfrm>
            <a:off x="228600" y="1366138"/>
            <a:ext cx="8763000" cy="4120262"/>
          </a:xfrm>
        </p:spPr>
        <p:txBody>
          <a:bodyPr/>
          <a:lstStyle/>
          <a:p>
            <a:pPr marL="0" indent="0">
              <a:buNone/>
            </a:pPr>
            <a:r>
              <a:rPr lang="en-US" b="1" i="1" dirty="0">
                <a:solidFill>
                  <a:schemeClr val="bg1"/>
                </a:solidFill>
              </a:rPr>
              <a:t>When an employee separates, he or she will receive a lump sum for any unused annual leave </a:t>
            </a:r>
          </a:p>
          <a:p>
            <a:endParaRPr lang="en-US" dirty="0"/>
          </a:p>
        </p:txBody>
      </p:sp>
      <p:sp>
        <p:nvSpPr>
          <p:cNvPr id="5" name="Content Placeholder 2">
            <a:extLst>
              <a:ext uri="{FF2B5EF4-FFF2-40B4-BE49-F238E27FC236}">
                <a16:creationId xmlns:a16="http://schemas.microsoft.com/office/drawing/2014/main" id="{D4155F6F-ED7A-1F90-9923-86A696038BF6}"/>
              </a:ext>
            </a:extLst>
          </p:cNvPr>
          <p:cNvSpPr txBox="1">
            <a:spLocks/>
          </p:cNvSpPr>
          <p:nvPr/>
        </p:nvSpPr>
        <p:spPr>
          <a:xfrm>
            <a:off x="381000" y="2362199"/>
            <a:ext cx="8305800" cy="39678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i="1" dirty="0"/>
              <a:t>- required to be past 1 year of service from hire/rehire</a:t>
            </a:r>
          </a:p>
          <a:p>
            <a:pPr marL="0" indent="0">
              <a:buNone/>
            </a:pPr>
            <a:endParaRPr lang="en-US" i="1" dirty="0"/>
          </a:p>
          <a:p>
            <a:endParaRPr lang="en-US" sz="600" i="1" dirty="0"/>
          </a:p>
          <a:p>
            <a:pPr marL="0" indent="0">
              <a:lnSpc>
                <a:spcPct val="120000"/>
              </a:lnSpc>
              <a:buClr>
                <a:srgbClr val="ED6F65"/>
              </a:buClr>
              <a:buNone/>
            </a:pPr>
            <a:r>
              <a:rPr lang="en-US" sz="2200" b="1" i="1" dirty="0"/>
              <a:t>Example: </a:t>
            </a:r>
            <a:r>
              <a:rPr lang="en-US" sz="1600" i="1" dirty="0"/>
              <a:t>An employee’s service anniversary month is April 1, 2024. If the employee has a balance of 200 hours of annual leave and then receives Front load on April 1, 2024, if they resign or retire on April 10</a:t>
            </a:r>
            <a:r>
              <a:rPr lang="en-US" sz="1600" i="1" baseline="30000" dirty="0"/>
              <a:t>th</a:t>
            </a:r>
            <a:r>
              <a:rPr lang="en-US" sz="1600" i="1" dirty="0"/>
              <a:t>, they will receive the lump sum payment for prior balance of 200 hours and the amount Front Loaded. </a:t>
            </a:r>
          </a:p>
          <a:p>
            <a:pPr marL="0" indent="0">
              <a:lnSpc>
                <a:spcPct val="120000"/>
              </a:lnSpc>
              <a:buClr>
                <a:srgbClr val="ED6F65"/>
              </a:buClr>
              <a:buNone/>
            </a:pPr>
            <a:r>
              <a:rPr lang="en-US" sz="1900" b="1" i="1" dirty="0"/>
              <a:t>Example: </a:t>
            </a:r>
            <a:r>
              <a:rPr lang="en-US" sz="1600" i="1" dirty="0"/>
              <a:t>An employee’s service anniversary month is April 1, 2024. If the employee has elected to Retire receiving payout of annual leave balance as terminal. They must be in a positive pay status on April 1, 2024, to receive the Front-Load then can begin terminal leave on April 2</a:t>
            </a:r>
            <a:r>
              <a:rPr lang="en-US" sz="1600" i="1" baseline="30000" dirty="0"/>
              <a:t>nd</a:t>
            </a:r>
            <a:r>
              <a:rPr lang="en-US" sz="1600" i="1" dirty="0"/>
              <a:t>, 2024, which will take prior balance and additional Front-load to run out. </a:t>
            </a:r>
            <a:endParaRPr lang="en-US" sz="2200" i="1" dirty="0"/>
          </a:p>
        </p:txBody>
      </p:sp>
    </p:spTree>
    <p:extLst>
      <p:ext uri="{BB962C8B-B14F-4D97-AF65-F5344CB8AC3E}">
        <p14:creationId xmlns:p14="http://schemas.microsoft.com/office/powerpoint/2010/main" val="311822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937F31-BA53-91E5-24C7-D1D05F6DD772}"/>
              </a:ext>
            </a:extLst>
          </p:cNvPr>
          <p:cNvSpPr/>
          <p:nvPr/>
        </p:nvSpPr>
        <p:spPr>
          <a:xfrm>
            <a:off x="0" y="984831"/>
            <a:ext cx="9144000" cy="1224970"/>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096EA-8979-4F08-2A32-5BDFC1C2CDDD}"/>
              </a:ext>
            </a:extLst>
          </p:cNvPr>
          <p:cNvSpPr>
            <a:spLocks noGrp="1"/>
          </p:cNvSpPr>
          <p:nvPr>
            <p:ph type="title"/>
          </p:nvPr>
        </p:nvSpPr>
        <p:spPr/>
        <p:txBody>
          <a:bodyPr/>
          <a:lstStyle/>
          <a:p>
            <a:r>
              <a:rPr lang="en-US" sz="2400" dirty="0">
                <a:effectLst/>
              </a:rPr>
              <a:t>Thank you for joining!!</a:t>
            </a:r>
          </a:p>
        </p:txBody>
      </p:sp>
      <p:sp>
        <p:nvSpPr>
          <p:cNvPr id="3" name="Content Placeholder 2">
            <a:extLst>
              <a:ext uri="{FF2B5EF4-FFF2-40B4-BE49-F238E27FC236}">
                <a16:creationId xmlns:a16="http://schemas.microsoft.com/office/drawing/2014/main" id="{A80D776E-DF86-B230-8114-A7934B4AC869}"/>
              </a:ext>
            </a:extLst>
          </p:cNvPr>
          <p:cNvSpPr>
            <a:spLocks noGrp="1"/>
          </p:cNvSpPr>
          <p:nvPr>
            <p:ph idx="1"/>
          </p:nvPr>
        </p:nvSpPr>
        <p:spPr/>
        <p:txBody>
          <a:bodyPr/>
          <a:lstStyle/>
          <a:p>
            <a:pPr marL="0" indent="0">
              <a:buNone/>
            </a:pPr>
            <a:r>
              <a:rPr lang="en-US" sz="2200" b="1" i="1" dirty="0">
                <a:solidFill>
                  <a:schemeClr val="bg1"/>
                </a:solidFill>
              </a:rPr>
              <a:t>Contact your Headquarters HR team if you have questions, or you can email the </a:t>
            </a:r>
            <a:r>
              <a:rPr lang="en-US" sz="2200" b="1" i="1" dirty="0">
                <a:solidFill>
                  <a:schemeClr val="bg1"/>
                </a:solidFill>
                <a:hlinkClick r:id="rId3">
                  <a:extLst>
                    <a:ext uri="{A12FA001-AC4F-418D-AE19-62706E023703}">
                      <ahyp:hlinkClr xmlns:ahyp="http://schemas.microsoft.com/office/drawing/2018/hyperlinkcolor" val="tx"/>
                    </a:ext>
                  </a:extLst>
                </a:hlinkClick>
              </a:rPr>
              <a:t>TDOT.HR@tn.gov</a:t>
            </a:r>
            <a:r>
              <a:rPr lang="en-US" sz="2200" b="1" i="1" dirty="0">
                <a:solidFill>
                  <a:schemeClr val="bg1"/>
                </a:solidFill>
              </a:rPr>
              <a:t> email </a:t>
            </a:r>
          </a:p>
          <a:p>
            <a:pPr algn="ct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0FE0FA94-3251-72E7-8B21-4879AD44296E}"/>
              </a:ext>
            </a:extLst>
          </p:cNvPr>
          <p:cNvGraphicFramePr>
            <a:graphicFrameLocks noGrp="1"/>
          </p:cNvGraphicFramePr>
          <p:nvPr>
            <p:extLst>
              <p:ext uri="{D42A27DB-BD31-4B8C-83A1-F6EECF244321}">
                <p14:modId xmlns:p14="http://schemas.microsoft.com/office/powerpoint/2010/main" val="652053666"/>
              </p:ext>
            </p:extLst>
          </p:nvPr>
        </p:nvGraphicFramePr>
        <p:xfrm>
          <a:off x="1181100" y="2425312"/>
          <a:ext cx="6781799" cy="3507834"/>
        </p:xfrm>
        <a:graphic>
          <a:graphicData uri="http://schemas.openxmlformats.org/drawingml/2006/table">
            <a:tbl>
              <a:tblPr firstRow="1"/>
              <a:tblGrid>
                <a:gridCol w="942872">
                  <a:extLst>
                    <a:ext uri="{9D8B030D-6E8A-4147-A177-3AD203B41FA5}">
                      <a16:colId xmlns:a16="http://schemas.microsoft.com/office/drawing/2014/main" val="3123041330"/>
                    </a:ext>
                  </a:extLst>
                </a:gridCol>
                <a:gridCol w="3344246">
                  <a:extLst>
                    <a:ext uri="{9D8B030D-6E8A-4147-A177-3AD203B41FA5}">
                      <a16:colId xmlns:a16="http://schemas.microsoft.com/office/drawing/2014/main" val="1176335647"/>
                    </a:ext>
                  </a:extLst>
                </a:gridCol>
                <a:gridCol w="2494681">
                  <a:extLst>
                    <a:ext uri="{9D8B030D-6E8A-4147-A177-3AD203B41FA5}">
                      <a16:colId xmlns:a16="http://schemas.microsoft.com/office/drawing/2014/main" val="3006675362"/>
                    </a:ext>
                  </a:extLst>
                </a:gridCol>
              </a:tblGrid>
              <a:tr h="294346">
                <a:tc>
                  <a:txBody>
                    <a:bodyPr/>
                    <a:lstStyle/>
                    <a:p>
                      <a:pPr algn="ctr" fontAlgn="b"/>
                      <a:r>
                        <a:rPr lang="en-US" sz="130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a:t>
                      </a:r>
                    </a:p>
                  </a:txBody>
                  <a:tcPr marL="10597" marR="10597" marT="10597" marB="508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30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Assigned Area</a:t>
                      </a:r>
                    </a:p>
                  </a:txBody>
                  <a:tcPr marL="10597" marR="10597" marT="10597" marB="508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30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Contact Information</a:t>
                      </a:r>
                    </a:p>
                  </a:txBody>
                  <a:tcPr marL="10597" marR="10597" marT="10597" marB="508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extLst>
                  <a:ext uri="{0D108BD9-81ED-4DB2-BD59-A6C34878D82A}">
                    <a16:rowId xmlns:a16="http://schemas.microsoft.com/office/drawing/2014/main" val="3432820521"/>
                  </a:ext>
                </a:extLst>
              </a:tr>
              <a:tr h="294346">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271194"/>
                  </a:ext>
                </a:extLst>
              </a:tr>
              <a:tr h="294346">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Haley</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Bureau 401, Executive appointments; Region 4 </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haley.sprague@tn.gov</a:t>
                      </a:r>
                      <a:endPar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330738"/>
                  </a:ext>
                </a:extLst>
              </a:tr>
              <a:tr h="294346">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Gary</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Bureau 405; Region 2 separations; Workers Comp</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5"/>
                        </a:rPr>
                        <a:t>gary.x.schafer@tn.gov</a:t>
                      </a:r>
                      <a:endPar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27530841"/>
                  </a:ext>
                </a:extLst>
              </a:tr>
              <a:tr h="294346">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Danielle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Bureau 402 &amp; 403, Region 4 separations</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6"/>
                        </a:rPr>
                        <a:t>danielle.buckler@tn.gov</a:t>
                      </a:r>
                      <a:endPar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35693"/>
                  </a:ext>
                </a:extLst>
              </a:tr>
              <a:tr h="294346">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Cheri </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1, 3</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7"/>
                        </a:rPr>
                        <a:t>cheri.c.carr@tn.gov</a:t>
                      </a:r>
                      <a:endPar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608875923"/>
                  </a:ext>
                </a:extLst>
              </a:tr>
              <a:tr h="294346">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Kristen </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1, 2, &amp; HQ Leave Program; Benefits Coordinator; Region 2</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8"/>
                        </a:rPr>
                        <a:t>kristen.pritchett@tn.gov</a:t>
                      </a:r>
                      <a:endPar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630904"/>
                  </a:ext>
                </a:extLst>
              </a:tr>
              <a:tr h="566051">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Marlene </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3, 4, &amp; HQ Leave Program; Benefits Coordinator</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9"/>
                        </a:rPr>
                        <a:t>marlene.k.holland@tn.gov</a:t>
                      </a:r>
                      <a:endPar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3061552260"/>
                  </a:ext>
                </a:extLst>
              </a:tr>
              <a:tr h="321265">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Andy</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Payroll Manager</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sng"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Andrew.rogers@tn.gov</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968148"/>
                  </a:ext>
                </a:extLst>
              </a:tr>
              <a:tr h="294346">
                <a:tc>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Kenna</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Manager, Accommodations, AWS</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10"/>
                        </a:rPr>
                        <a:t>kenna.l.stephens@tn.gov</a:t>
                      </a:r>
                      <a:endParaRPr lang="en-US" sz="12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568728105"/>
                  </a:ext>
                </a:extLst>
              </a:tr>
            </a:tbl>
          </a:graphicData>
        </a:graphic>
      </p:graphicFrame>
    </p:spTree>
    <p:extLst>
      <p:ext uri="{BB962C8B-B14F-4D97-AF65-F5344CB8AC3E}">
        <p14:creationId xmlns:p14="http://schemas.microsoft.com/office/powerpoint/2010/main" val="358757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937F31-BA53-91E5-24C7-D1D05F6DD772}"/>
              </a:ext>
            </a:extLst>
          </p:cNvPr>
          <p:cNvSpPr/>
          <p:nvPr/>
        </p:nvSpPr>
        <p:spPr>
          <a:xfrm>
            <a:off x="0" y="984831"/>
            <a:ext cx="9144000" cy="1224970"/>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096EA-8979-4F08-2A32-5BDFC1C2CDDD}"/>
              </a:ext>
            </a:extLst>
          </p:cNvPr>
          <p:cNvSpPr>
            <a:spLocks noGrp="1"/>
          </p:cNvSpPr>
          <p:nvPr>
            <p:ph type="title"/>
          </p:nvPr>
        </p:nvSpPr>
        <p:spPr/>
        <p:txBody>
          <a:bodyPr/>
          <a:lstStyle/>
          <a:p>
            <a:r>
              <a:rPr lang="en-US" sz="2400" dirty="0">
                <a:effectLst/>
              </a:rPr>
              <a:t>Thank you for joining!!</a:t>
            </a:r>
          </a:p>
        </p:txBody>
      </p:sp>
      <p:sp>
        <p:nvSpPr>
          <p:cNvPr id="3" name="Content Placeholder 2">
            <a:extLst>
              <a:ext uri="{FF2B5EF4-FFF2-40B4-BE49-F238E27FC236}">
                <a16:creationId xmlns:a16="http://schemas.microsoft.com/office/drawing/2014/main" id="{A80D776E-DF86-B230-8114-A7934B4AC869}"/>
              </a:ext>
            </a:extLst>
          </p:cNvPr>
          <p:cNvSpPr>
            <a:spLocks noGrp="1"/>
          </p:cNvSpPr>
          <p:nvPr>
            <p:ph idx="1"/>
          </p:nvPr>
        </p:nvSpPr>
        <p:spPr/>
        <p:txBody>
          <a:bodyPr/>
          <a:lstStyle/>
          <a:p>
            <a:pPr marL="0" indent="0">
              <a:buNone/>
            </a:pPr>
            <a:r>
              <a:rPr lang="en-US" sz="2200" b="1" i="1" dirty="0">
                <a:solidFill>
                  <a:schemeClr val="bg1"/>
                </a:solidFill>
              </a:rPr>
              <a:t>Contact your Regional HR team if you have questions, or you can email the </a:t>
            </a:r>
            <a:r>
              <a:rPr lang="en-US" sz="2200" b="1" i="1" dirty="0">
                <a:solidFill>
                  <a:schemeClr val="bg1"/>
                </a:solidFill>
                <a:hlinkClick r:id="rId3">
                  <a:extLst>
                    <a:ext uri="{A12FA001-AC4F-418D-AE19-62706E023703}">
                      <ahyp:hlinkClr xmlns:ahyp="http://schemas.microsoft.com/office/drawing/2018/hyperlinkcolor" val="tx"/>
                    </a:ext>
                  </a:extLst>
                </a:hlinkClick>
              </a:rPr>
              <a:t>TDOT.HR@tn.gov</a:t>
            </a:r>
            <a:r>
              <a:rPr lang="en-US" sz="2200" b="1" i="1" dirty="0">
                <a:solidFill>
                  <a:schemeClr val="bg1"/>
                </a:solidFill>
              </a:rPr>
              <a:t> email </a:t>
            </a:r>
          </a:p>
          <a:p>
            <a:pPr algn="ct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0FE0FA94-3251-72E7-8B21-4879AD44296E}"/>
              </a:ext>
            </a:extLst>
          </p:cNvPr>
          <p:cNvGraphicFramePr>
            <a:graphicFrameLocks noGrp="1"/>
          </p:cNvGraphicFramePr>
          <p:nvPr>
            <p:extLst>
              <p:ext uri="{D42A27DB-BD31-4B8C-83A1-F6EECF244321}">
                <p14:modId xmlns:p14="http://schemas.microsoft.com/office/powerpoint/2010/main" val="136715650"/>
              </p:ext>
            </p:extLst>
          </p:nvPr>
        </p:nvGraphicFramePr>
        <p:xfrm>
          <a:off x="152401" y="2362200"/>
          <a:ext cx="4267199" cy="1359654"/>
        </p:xfrm>
        <a:graphic>
          <a:graphicData uri="http://schemas.openxmlformats.org/drawingml/2006/table">
            <a:tbl>
              <a:tblPr firstRow="1"/>
              <a:tblGrid>
                <a:gridCol w="1028144">
                  <a:extLst>
                    <a:ext uri="{9D8B030D-6E8A-4147-A177-3AD203B41FA5}">
                      <a16:colId xmlns:a16="http://schemas.microsoft.com/office/drawing/2014/main" val="3123041330"/>
                    </a:ext>
                  </a:extLst>
                </a:gridCol>
                <a:gridCol w="1179028">
                  <a:extLst>
                    <a:ext uri="{9D8B030D-6E8A-4147-A177-3AD203B41FA5}">
                      <a16:colId xmlns:a16="http://schemas.microsoft.com/office/drawing/2014/main" val="1176335647"/>
                    </a:ext>
                  </a:extLst>
                </a:gridCol>
                <a:gridCol w="2060027">
                  <a:extLst>
                    <a:ext uri="{9D8B030D-6E8A-4147-A177-3AD203B41FA5}">
                      <a16:colId xmlns:a16="http://schemas.microsoft.com/office/drawing/2014/main" val="3006675362"/>
                    </a:ext>
                  </a:extLst>
                </a:gridCol>
              </a:tblGrid>
              <a:tr h="363091">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Assigned Area</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Contact Information</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extLst>
                  <a:ext uri="{0D108BD9-81ED-4DB2-BD59-A6C34878D82A}">
                    <a16:rowId xmlns:a16="http://schemas.microsoft.com/office/drawing/2014/main" val="3432820521"/>
                  </a:ext>
                </a:extLst>
              </a:tr>
              <a:tr h="225143">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271194"/>
                  </a:ext>
                </a:extLst>
              </a:tr>
              <a:tr h="308806">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Rita Livesay</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1 </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Rita.Livesay@tn.gov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330738"/>
                  </a:ext>
                </a:extLst>
              </a:tr>
              <a:tr h="443416">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Dolores Guffee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vMerge="1">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5"/>
                        </a:rPr>
                        <a:t>Dolores.Guffee@tn.gov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27530841"/>
                  </a:ext>
                </a:extLst>
              </a:tr>
            </a:tbl>
          </a:graphicData>
        </a:graphic>
      </p:graphicFrame>
      <p:graphicFrame>
        <p:nvGraphicFramePr>
          <p:cNvPr id="6" name="Table 5">
            <a:extLst>
              <a:ext uri="{FF2B5EF4-FFF2-40B4-BE49-F238E27FC236}">
                <a16:creationId xmlns:a16="http://schemas.microsoft.com/office/drawing/2014/main" id="{E9E63CE9-0B69-5F02-59FD-71C06667100A}"/>
              </a:ext>
            </a:extLst>
          </p:cNvPr>
          <p:cNvGraphicFramePr>
            <a:graphicFrameLocks noGrp="1"/>
          </p:cNvGraphicFramePr>
          <p:nvPr>
            <p:extLst>
              <p:ext uri="{D42A27DB-BD31-4B8C-83A1-F6EECF244321}">
                <p14:modId xmlns:p14="http://schemas.microsoft.com/office/powerpoint/2010/main" val="3526430748"/>
              </p:ext>
            </p:extLst>
          </p:nvPr>
        </p:nvGraphicFramePr>
        <p:xfrm>
          <a:off x="152400" y="4267200"/>
          <a:ext cx="4190999" cy="1655560"/>
        </p:xfrm>
        <a:graphic>
          <a:graphicData uri="http://schemas.openxmlformats.org/drawingml/2006/table">
            <a:tbl>
              <a:tblPr firstRow="1"/>
              <a:tblGrid>
                <a:gridCol w="990600">
                  <a:extLst>
                    <a:ext uri="{9D8B030D-6E8A-4147-A177-3AD203B41FA5}">
                      <a16:colId xmlns:a16="http://schemas.microsoft.com/office/drawing/2014/main" val="1654469627"/>
                    </a:ext>
                  </a:extLst>
                </a:gridCol>
                <a:gridCol w="1219200">
                  <a:extLst>
                    <a:ext uri="{9D8B030D-6E8A-4147-A177-3AD203B41FA5}">
                      <a16:colId xmlns:a16="http://schemas.microsoft.com/office/drawing/2014/main" val="639729426"/>
                    </a:ext>
                  </a:extLst>
                </a:gridCol>
                <a:gridCol w="1981199">
                  <a:extLst>
                    <a:ext uri="{9D8B030D-6E8A-4147-A177-3AD203B41FA5}">
                      <a16:colId xmlns:a16="http://schemas.microsoft.com/office/drawing/2014/main" val="2793490928"/>
                    </a:ext>
                  </a:extLst>
                </a:gridCol>
              </a:tblGrid>
              <a:tr h="330666">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Assigned Area</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Contact Information</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extLst>
                  <a:ext uri="{0D108BD9-81ED-4DB2-BD59-A6C34878D82A}">
                    <a16:rowId xmlns:a16="http://schemas.microsoft.com/office/drawing/2014/main" val="1512058419"/>
                  </a:ext>
                </a:extLst>
              </a:tr>
              <a:tr h="212678">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761905"/>
                  </a:ext>
                </a:extLst>
              </a:tr>
              <a:tr h="351759">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Erin Brake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3</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6"/>
                        </a:rPr>
                        <a:t>Erin.Brake@tn.gov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704364"/>
                  </a:ext>
                </a:extLst>
              </a:tr>
              <a:tr h="364397">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Joni Turrisi</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vMerge="1">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7"/>
                        </a:rPr>
                        <a:t>Joni.Turrisi@tn.gov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1977193579"/>
                  </a:ext>
                </a:extLst>
              </a:tr>
              <a:tr h="364397">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Elizabeth Vance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8"/>
                        </a:rPr>
                        <a:t>Elizabeth.Vance@tn.gov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086711"/>
                  </a:ext>
                </a:extLst>
              </a:tr>
            </a:tbl>
          </a:graphicData>
        </a:graphic>
      </p:graphicFrame>
      <p:graphicFrame>
        <p:nvGraphicFramePr>
          <p:cNvPr id="7" name="Table 6">
            <a:extLst>
              <a:ext uri="{FF2B5EF4-FFF2-40B4-BE49-F238E27FC236}">
                <a16:creationId xmlns:a16="http://schemas.microsoft.com/office/drawing/2014/main" id="{995A2175-1EAF-D12B-16AB-B79385FC5962}"/>
              </a:ext>
            </a:extLst>
          </p:cNvPr>
          <p:cNvGraphicFramePr>
            <a:graphicFrameLocks noGrp="1"/>
          </p:cNvGraphicFramePr>
          <p:nvPr>
            <p:extLst>
              <p:ext uri="{D42A27DB-BD31-4B8C-83A1-F6EECF244321}">
                <p14:modId xmlns:p14="http://schemas.microsoft.com/office/powerpoint/2010/main" val="3461475939"/>
              </p:ext>
            </p:extLst>
          </p:nvPr>
        </p:nvGraphicFramePr>
        <p:xfrm>
          <a:off x="4633170" y="2362200"/>
          <a:ext cx="4267200" cy="1616138"/>
        </p:xfrm>
        <a:graphic>
          <a:graphicData uri="http://schemas.openxmlformats.org/drawingml/2006/table">
            <a:tbl>
              <a:tblPr firstRow="1"/>
              <a:tblGrid>
                <a:gridCol w="1109474">
                  <a:extLst>
                    <a:ext uri="{9D8B030D-6E8A-4147-A177-3AD203B41FA5}">
                      <a16:colId xmlns:a16="http://schemas.microsoft.com/office/drawing/2014/main" val="1654469627"/>
                    </a:ext>
                  </a:extLst>
                </a:gridCol>
                <a:gridCol w="1097699">
                  <a:extLst>
                    <a:ext uri="{9D8B030D-6E8A-4147-A177-3AD203B41FA5}">
                      <a16:colId xmlns:a16="http://schemas.microsoft.com/office/drawing/2014/main" val="639729426"/>
                    </a:ext>
                  </a:extLst>
                </a:gridCol>
                <a:gridCol w="2060027">
                  <a:extLst>
                    <a:ext uri="{9D8B030D-6E8A-4147-A177-3AD203B41FA5}">
                      <a16:colId xmlns:a16="http://schemas.microsoft.com/office/drawing/2014/main" val="2793490928"/>
                    </a:ext>
                  </a:extLst>
                </a:gridCol>
              </a:tblGrid>
              <a:tr h="353686">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Assigned Area</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Contact Information</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extLst>
                  <a:ext uri="{0D108BD9-81ED-4DB2-BD59-A6C34878D82A}">
                    <a16:rowId xmlns:a16="http://schemas.microsoft.com/office/drawing/2014/main" val="1512058419"/>
                  </a:ext>
                </a:extLst>
              </a:tr>
              <a:tr h="232169">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761905"/>
                  </a:ext>
                </a:extLst>
              </a:tr>
              <a:tr h="362495">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Lindsey Clouchete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2</a:t>
                      </a:r>
                    </a:p>
                  </a:txBody>
                  <a:tcPr marL="10597" marR="10597" marT="10597" marB="508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9"/>
                        </a:rPr>
                        <a:t>Lindsey.Clouchete@tn.gov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704364"/>
                  </a:ext>
                </a:extLst>
              </a:tr>
              <a:tr h="289355">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Savanah Brown</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vMerge="1">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10"/>
                        </a:rPr>
                        <a:t>Savanah.Brown@tn.gov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1977193579"/>
                  </a:ext>
                </a:extLst>
              </a:tr>
              <a:tr h="362495">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Jennifer Greathouse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11"/>
                        </a:rPr>
                        <a:t>Jennifer.Greathouse@tn.gov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086711"/>
                  </a:ext>
                </a:extLst>
              </a:tr>
            </a:tbl>
          </a:graphicData>
        </a:graphic>
      </p:graphicFrame>
      <p:graphicFrame>
        <p:nvGraphicFramePr>
          <p:cNvPr id="9" name="Table 8">
            <a:extLst>
              <a:ext uri="{FF2B5EF4-FFF2-40B4-BE49-F238E27FC236}">
                <a16:creationId xmlns:a16="http://schemas.microsoft.com/office/drawing/2014/main" id="{9C55B5B6-A786-44D5-3C38-1F325A8891FA}"/>
              </a:ext>
            </a:extLst>
          </p:cNvPr>
          <p:cNvGraphicFramePr>
            <a:graphicFrameLocks noGrp="1"/>
          </p:cNvGraphicFramePr>
          <p:nvPr>
            <p:extLst>
              <p:ext uri="{D42A27DB-BD31-4B8C-83A1-F6EECF244321}">
                <p14:modId xmlns:p14="http://schemas.microsoft.com/office/powerpoint/2010/main" val="2554700262"/>
              </p:ext>
            </p:extLst>
          </p:nvPr>
        </p:nvGraphicFramePr>
        <p:xfrm>
          <a:off x="4648201" y="4267200"/>
          <a:ext cx="4190999" cy="1655560"/>
        </p:xfrm>
        <a:graphic>
          <a:graphicData uri="http://schemas.openxmlformats.org/drawingml/2006/table">
            <a:tbl>
              <a:tblPr firstRow="1"/>
              <a:tblGrid>
                <a:gridCol w="990600">
                  <a:extLst>
                    <a:ext uri="{9D8B030D-6E8A-4147-A177-3AD203B41FA5}">
                      <a16:colId xmlns:a16="http://schemas.microsoft.com/office/drawing/2014/main" val="1654469627"/>
                    </a:ext>
                  </a:extLst>
                </a:gridCol>
                <a:gridCol w="1219200">
                  <a:extLst>
                    <a:ext uri="{9D8B030D-6E8A-4147-A177-3AD203B41FA5}">
                      <a16:colId xmlns:a16="http://schemas.microsoft.com/office/drawing/2014/main" val="639729426"/>
                    </a:ext>
                  </a:extLst>
                </a:gridCol>
                <a:gridCol w="1981199">
                  <a:extLst>
                    <a:ext uri="{9D8B030D-6E8A-4147-A177-3AD203B41FA5}">
                      <a16:colId xmlns:a16="http://schemas.microsoft.com/office/drawing/2014/main" val="2793490928"/>
                    </a:ext>
                  </a:extLst>
                </a:gridCol>
              </a:tblGrid>
              <a:tr h="330666">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Assigned Area</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05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Contact Information</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extLst>
                  <a:ext uri="{0D108BD9-81ED-4DB2-BD59-A6C34878D82A}">
                    <a16:rowId xmlns:a16="http://schemas.microsoft.com/office/drawing/2014/main" val="1512058419"/>
                  </a:ext>
                </a:extLst>
              </a:tr>
              <a:tr h="94871">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761905"/>
                  </a:ext>
                </a:extLst>
              </a:tr>
              <a:tr h="351759">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Tina McCown</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US" sz="12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4</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12"/>
                        </a:rPr>
                        <a:t>Tina.McCown@tn.gov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704364"/>
                  </a:ext>
                </a:extLst>
              </a:tr>
              <a:tr h="364397">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Ryan Kowen</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vMerge="1">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13"/>
                        </a:rPr>
                        <a:t>Ryan.Kowen@tn.gov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1977193579"/>
                  </a:ext>
                </a:extLst>
              </a:tr>
              <a:tr h="364397">
                <a:tc>
                  <a:txBody>
                    <a:bodyPr/>
                    <a:lstStyle/>
                    <a:p>
                      <a:pPr algn="ctr" fontAlgn="b"/>
                      <a:r>
                        <a:rPr lang="en-US" sz="10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Lisa Lovelace</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14"/>
                        </a:rPr>
                        <a:t>Lisa.Lovelace@tn.gov</a:t>
                      </a:r>
                      <a:endParaRPr lang="en-US" sz="10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086711"/>
                  </a:ext>
                </a:extLst>
              </a:tr>
            </a:tbl>
          </a:graphicData>
        </a:graphic>
      </p:graphicFrame>
    </p:spTree>
    <p:extLst>
      <p:ext uri="{BB962C8B-B14F-4D97-AF65-F5344CB8AC3E}">
        <p14:creationId xmlns:p14="http://schemas.microsoft.com/office/powerpoint/2010/main" val="280130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937F31-BA53-91E5-24C7-D1D05F6DD772}"/>
              </a:ext>
            </a:extLst>
          </p:cNvPr>
          <p:cNvSpPr/>
          <p:nvPr/>
        </p:nvSpPr>
        <p:spPr>
          <a:xfrm>
            <a:off x="0" y="984831"/>
            <a:ext cx="9144000" cy="1224970"/>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096EA-8979-4F08-2A32-5BDFC1C2CDDD}"/>
              </a:ext>
            </a:extLst>
          </p:cNvPr>
          <p:cNvSpPr>
            <a:spLocks noGrp="1"/>
          </p:cNvSpPr>
          <p:nvPr>
            <p:ph type="title"/>
          </p:nvPr>
        </p:nvSpPr>
        <p:spPr/>
        <p:txBody>
          <a:bodyPr/>
          <a:lstStyle/>
          <a:p>
            <a:r>
              <a:rPr lang="en-US" sz="2400" dirty="0">
                <a:effectLst/>
              </a:rPr>
              <a:t>Thank you for joining!!</a:t>
            </a:r>
          </a:p>
        </p:txBody>
      </p:sp>
      <p:sp>
        <p:nvSpPr>
          <p:cNvPr id="3" name="Content Placeholder 2">
            <a:extLst>
              <a:ext uri="{FF2B5EF4-FFF2-40B4-BE49-F238E27FC236}">
                <a16:creationId xmlns:a16="http://schemas.microsoft.com/office/drawing/2014/main" id="{A80D776E-DF86-B230-8114-A7934B4AC869}"/>
              </a:ext>
            </a:extLst>
          </p:cNvPr>
          <p:cNvSpPr>
            <a:spLocks noGrp="1"/>
          </p:cNvSpPr>
          <p:nvPr>
            <p:ph idx="1"/>
          </p:nvPr>
        </p:nvSpPr>
        <p:spPr/>
        <p:txBody>
          <a:bodyPr/>
          <a:lstStyle/>
          <a:p>
            <a:pPr marL="0" indent="0">
              <a:buNone/>
            </a:pPr>
            <a:r>
              <a:rPr lang="en-US" sz="2200" b="1" i="1" dirty="0">
                <a:solidFill>
                  <a:schemeClr val="bg1"/>
                </a:solidFill>
              </a:rPr>
              <a:t>Contact your Employee Relations team if you have questions, or you can email the </a:t>
            </a:r>
            <a:r>
              <a:rPr lang="en-US" sz="2200" b="1" i="1" dirty="0">
                <a:solidFill>
                  <a:schemeClr val="bg1"/>
                </a:solidFill>
                <a:hlinkClick r:id="rId3">
                  <a:extLst>
                    <a:ext uri="{A12FA001-AC4F-418D-AE19-62706E023703}">
                      <ahyp:hlinkClr xmlns:ahyp="http://schemas.microsoft.com/office/drawing/2018/hyperlinkcolor" val="tx"/>
                    </a:ext>
                  </a:extLst>
                </a:hlinkClick>
              </a:rPr>
              <a:t>TDOT.HR@tn.gov</a:t>
            </a:r>
            <a:r>
              <a:rPr lang="en-US" sz="2200" b="1" i="1" dirty="0">
                <a:solidFill>
                  <a:schemeClr val="bg1"/>
                </a:solidFill>
              </a:rPr>
              <a:t> email </a:t>
            </a:r>
          </a:p>
          <a:p>
            <a:pPr algn="ct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0FE0FA94-3251-72E7-8B21-4879AD44296E}"/>
              </a:ext>
            </a:extLst>
          </p:cNvPr>
          <p:cNvGraphicFramePr>
            <a:graphicFrameLocks noGrp="1"/>
          </p:cNvGraphicFramePr>
          <p:nvPr>
            <p:extLst>
              <p:ext uri="{D42A27DB-BD31-4B8C-83A1-F6EECF244321}">
                <p14:modId xmlns:p14="http://schemas.microsoft.com/office/powerpoint/2010/main" val="282946399"/>
              </p:ext>
            </p:extLst>
          </p:nvPr>
        </p:nvGraphicFramePr>
        <p:xfrm>
          <a:off x="1181100" y="2425312"/>
          <a:ext cx="6781799" cy="1928662"/>
        </p:xfrm>
        <a:graphic>
          <a:graphicData uri="http://schemas.openxmlformats.org/drawingml/2006/table">
            <a:tbl>
              <a:tblPr firstRow="1"/>
              <a:tblGrid>
                <a:gridCol w="942872">
                  <a:extLst>
                    <a:ext uri="{9D8B030D-6E8A-4147-A177-3AD203B41FA5}">
                      <a16:colId xmlns:a16="http://schemas.microsoft.com/office/drawing/2014/main" val="3123041330"/>
                    </a:ext>
                  </a:extLst>
                </a:gridCol>
                <a:gridCol w="3344246">
                  <a:extLst>
                    <a:ext uri="{9D8B030D-6E8A-4147-A177-3AD203B41FA5}">
                      <a16:colId xmlns:a16="http://schemas.microsoft.com/office/drawing/2014/main" val="1176335647"/>
                    </a:ext>
                  </a:extLst>
                </a:gridCol>
                <a:gridCol w="2494681">
                  <a:extLst>
                    <a:ext uri="{9D8B030D-6E8A-4147-A177-3AD203B41FA5}">
                      <a16:colId xmlns:a16="http://schemas.microsoft.com/office/drawing/2014/main" val="3006675362"/>
                    </a:ext>
                  </a:extLst>
                </a:gridCol>
              </a:tblGrid>
              <a:tr h="294346">
                <a:tc>
                  <a:txBody>
                    <a:bodyPr/>
                    <a:lstStyle/>
                    <a:p>
                      <a:pPr algn="ctr" fontAlgn="b"/>
                      <a:r>
                        <a:rPr lang="en-US" sz="120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Name</a:t>
                      </a:r>
                    </a:p>
                  </a:txBody>
                  <a:tcPr marL="10597" marR="10597" marT="10597" marB="508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20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Assigned Area</a:t>
                      </a:r>
                    </a:p>
                  </a:txBody>
                  <a:tcPr marL="10597" marR="10597" marT="10597" marB="508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tc>
                  <a:txBody>
                    <a:bodyPr/>
                    <a:lstStyle/>
                    <a:p>
                      <a:pPr algn="ctr" fontAlgn="b"/>
                      <a:r>
                        <a:rPr lang="en-US" sz="1200" b="1" i="1" u="none" strike="noStrike"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Contact Information</a:t>
                      </a:r>
                    </a:p>
                  </a:txBody>
                  <a:tcPr marL="10597" marR="10597" marT="10597" marB="5086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09680"/>
                    </a:solidFill>
                  </a:tcPr>
                </a:tc>
                <a:extLst>
                  <a:ext uri="{0D108BD9-81ED-4DB2-BD59-A6C34878D82A}">
                    <a16:rowId xmlns:a16="http://schemas.microsoft.com/office/drawing/2014/main" val="3432820521"/>
                  </a:ext>
                </a:extLst>
              </a:tr>
              <a:tr h="252142">
                <a:tc>
                  <a:txBody>
                    <a:bodyPr/>
                    <a:lstStyle/>
                    <a:p>
                      <a:pPr algn="ctr" fontAlgn="b"/>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271194"/>
                  </a:ext>
                </a:extLst>
              </a:tr>
              <a:tr h="294346">
                <a:tc>
                  <a:txBody>
                    <a:bodyPr/>
                    <a:lstStyle/>
                    <a:p>
                      <a:pPr algn="ctr" fontAlgn="b"/>
                      <a:r>
                        <a:rPr lang="en-US" sz="11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Jennifer Greathouse </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Headquarters &amp; Region 2</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4"/>
                        </a:rPr>
                        <a:t>Jennifer.Greathouse@tn.gov</a:t>
                      </a:r>
                      <a:endPar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330738"/>
                  </a:ext>
                </a:extLst>
              </a:tr>
              <a:tr h="294346">
                <a:tc>
                  <a:txBody>
                    <a:bodyPr/>
                    <a:lstStyle/>
                    <a:p>
                      <a:pPr algn="ctr" fontAlgn="b"/>
                      <a:r>
                        <a:rPr lang="en-US" sz="11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Paul Bettis</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1</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5"/>
                        </a:rPr>
                        <a:t>Paul.Bettis@tn.gov</a:t>
                      </a:r>
                      <a:endPar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27530841"/>
                  </a:ext>
                </a:extLst>
              </a:tr>
              <a:tr h="294346">
                <a:tc>
                  <a:txBody>
                    <a:bodyPr/>
                    <a:lstStyle/>
                    <a:p>
                      <a:pPr algn="ctr" fontAlgn="b"/>
                      <a:r>
                        <a:rPr lang="en-US" sz="11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Robert (Bob) </a:t>
                      </a:r>
                      <a:r>
                        <a:rPr lang="en-US" sz="1100" b="1" i="1"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Hanning</a:t>
                      </a:r>
                      <a:endParaRPr lang="en-US" sz="11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3</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6"/>
                        </a:rPr>
                        <a:t>Robert.Hanning@tn.gov</a:t>
                      </a:r>
                      <a:endPar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35693"/>
                  </a:ext>
                </a:extLst>
              </a:tr>
              <a:tr h="294346">
                <a:tc>
                  <a:txBody>
                    <a:bodyPr/>
                    <a:lstStyle/>
                    <a:p>
                      <a:pPr algn="ctr" fontAlgn="b"/>
                      <a:r>
                        <a:rPr lang="en-US" sz="1100" b="1"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Teri Wells</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Region 4</a:t>
                      </a: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tc>
                  <a:txBody>
                    <a:bodyPr/>
                    <a:lstStyle/>
                    <a:p>
                      <a:pPr algn="ctr" fontAlgn="b"/>
                      <a:r>
                        <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7"/>
                        </a:rPr>
                        <a:t>Teri.Wells@tn.gov</a:t>
                      </a:r>
                      <a:endParaRPr lang="en-US" sz="1100" b="0" i="0" u="none" strike="noStrike"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a:txBody>
                  <a:tcPr marL="10597" marR="10597" marT="10597" marB="508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F8F7"/>
                    </a:solidFill>
                  </a:tcPr>
                </a:tc>
                <a:extLst>
                  <a:ext uri="{0D108BD9-81ED-4DB2-BD59-A6C34878D82A}">
                    <a16:rowId xmlns:a16="http://schemas.microsoft.com/office/drawing/2014/main" val="608875923"/>
                  </a:ext>
                </a:extLst>
              </a:tr>
            </a:tbl>
          </a:graphicData>
        </a:graphic>
      </p:graphicFrame>
    </p:spTree>
    <p:extLst>
      <p:ext uri="{BB962C8B-B14F-4D97-AF65-F5344CB8AC3E}">
        <p14:creationId xmlns:p14="http://schemas.microsoft.com/office/powerpoint/2010/main" val="194845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2A523E-7288-18AE-5C1C-6F02F4AD91B2}"/>
              </a:ext>
            </a:extLst>
          </p:cNvPr>
          <p:cNvSpPr/>
          <p:nvPr/>
        </p:nvSpPr>
        <p:spPr>
          <a:xfrm>
            <a:off x="3047384" y="2286000"/>
            <a:ext cx="6248400" cy="3733249"/>
          </a:xfrm>
          <a:prstGeom prst="rect">
            <a:avLst/>
          </a:prstGeom>
          <a:solidFill>
            <a:srgbClr val="6E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2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5AC4EBD-7E47-CD7F-60D8-C949E5FA0D3A}"/>
              </a:ext>
            </a:extLst>
          </p:cNvPr>
          <p:cNvSpPr txBox="1"/>
          <p:nvPr/>
        </p:nvSpPr>
        <p:spPr>
          <a:xfrm>
            <a:off x="5895361" y="2933428"/>
            <a:ext cx="3428998" cy="769441"/>
          </a:xfrm>
          <a:prstGeom prst="rect">
            <a:avLst/>
          </a:prstGeom>
          <a:noFill/>
        </p:spPr>
        <p:txBody>
          <a:bodyPr wrap="square" rtlCol="0" anchor="ctr">
            <a:spAutoFit/>
          </a:bodyPr>
          <a:lstStyle/>
          <a:p>
            <a:pPr>
              <a:spcAft>
                <a:spcPts val="600"/>
              </a:spcAft>
            </a:pP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Questions?</a:t>
            </a:r>
          </a:p>
        </p:txBody>
      </p:sp>
      <p:cxnSp>
        <p:nvCxnSpPr>
          <p:cNvPr id="10" name="Straight Connector 9">
            <a:extLst>
              <a:ext uri="{FF2B5EF4-FFF2-40B4-BE49-F238E27FC236}">
                <a16:creationId xmlns:a16="http://schemas.microsoft.com/office/drawing/2014/main" id="{B173C685-4BBF-D676-D6C0-13A79B34744A}"/>
              </a:ext>
            </a:extLst>
          </p:cNvPr>
          <p:cNvCxnSpPr>
            <a:cxnSpLocks/>
          </p:cNvCxnSpPr>
          <p:nvPr/>
        </p:nvCxnSpPr>
        <p:spPr>
          <a:xfrm flipH="1">
            <a:off x="5811482" y="2667001"/>
            <a:ext cx="1" cy="130229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10;&#10;Description automatically generated with medium confidence">
            <a:extLst>
              <a:ext uri="{FF2B5EF4-FFF2-40B4-BE49-F238E27FC236}">
                <a16:creationId xmlns:a16="http://schemas.microsoft.com/office/drawing/2014/main" id="{1C4E3211-821E-A40A-78F0-58E7A7336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0951" y="2667001"/>
            <a:ext cx="1905410" cy="1066800"/>
          </a:xfrm>
          <a:prstGeom prst="rect">
            <a:avLst/>
          </a:prstGeom>
        </p:spPr>
      </p:pic>
      <p:sp>
        <p:nvSpPr>
          <p:cNvPr id="2" name="TextBox 1">
            <a:extLst>
              <a:ext uri="{FF2B5EF4-FFF2-40B4-BE49-F238E27FC236}">
                <a16:creationId xmlns:a16="http://schemas.microsoft.com/office/drawing/2014/main" id="{04BDF330-993A-6487-0023-EAA5F9E3CDD5}"/>
              </a:ext>
            </a:extLst>
          </p:cNvPr>
          <p:cNvSpPr txBox="1"/>
          <p:nvPr/>
        </p:nvSpPr>
        <p:spPr>
          <a:xfrm>
            <a:off x="3590951" y="4609553"/>
            <a:ext cx="5476848" cy="769441"/>
          </a:xfrm>
          <a:prstGeom prst="rect">
            <a:avLst/>
          </a:prstGeom>
          <a:noFill/>
        </p:spPr>
        <p:txBody>
          <a:bodyPr wrap="square" rtlCol="0" anchor="ctr">
            <a:spAutoFit/>
          </a:bodyPr>
          <a:lstStyle/>
          <a:p>
            <a:pPr>
              <a:spcAft>
                <a:spcPts val="600"/>
              </a:spcAft>
            </a:pP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TDOT.HR@tn.gov</a:t>
            </a:r>
          </a:p>
        </p:txBody>
      </p:sp>
    </p:spTree>
    <p:extLst>
      <p:ext uri="{BB962C8B-B14F-4D97-AF65-F5344CB8AC3E}">
        <p14:creationId xmlns:p14="http://schemas.microsoft.com/office/powerpoint/2010/main" val="301326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3DB7CF-B0FA-B29D-9F2D-075E6853445A}"/>
              </a:ext>
            </a:extLst>
          </p:cNvPr>
          <p:cNvSpPr/>
          <p:nvPr/>
        </p:nvSpPr>
        <p:spPr>
          <a:xfrm>
            <a:off x="-1" y="954377"/>
            <a:ext cx="9144001" cy="1066800"/>
          </a:xfrm>
          <a:prstGeom prst="rect">
            <a:avLst/>
          </a:prstGeom>
          <a:solidFill>
            <a:srgbClr val="509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2400" b="1" i="1" u="sng" dirty="0">
                <a:solidFill>
                  <a:schemeClr val="bg1"/>
                </a:solidFill>
                <a:hlinkClick r:id="rId3">
                  <a:extLst>
                    <a:ext uri="{A12FA001-AC4F-418D-AE19-62706E023703}">
                      <ahyp:hlinkClr xmlns:ahyp="http://schemas.microsoft.com/office/drawing/2018/hyperlinkcolor" val="tx"/>
                    </a:ext>
                  </a:extLst>
                </a:hlinkClick>
              </a:rPr>
              <a:t>Frequently Asked Questions</a:t>
            </a:r>
            <a:endParaRPr lang="en-US" sz="2400" b="1" i="1" u="sng" dirty="0">
              <a:solidFill>
                <a:schemeClr val="bg1"/>
              </a:solidFill>
            </a:endParaRPr>
          </a:p>
        </p:txBody>
      </p:sp>
      <p:sp>
        <p:nvSpPr>
          <p:cNvPr id="6" name="Rectangle 5">
            <a:extLst>
              <a:ext uri="{FF2B5EF4-FFF2-40B4-BE49-F238E27FC236}">
                <a16:creationId xmlns:a16="http://schemas.microsoft.com/office/drawing/2014/main" id="{04CAB5FE-D9EE-ADC0-8FDB-8285D1C64A27}"/>
              </a:ext>
            </a:extLst>
          </p:cNvPr>
          <p:cNvSpPr/>
          <p:nvPr/>
        </p:nvSpPr>
        <p:spPr>
          <a:xfrm>
            <a:off x="0" y="2021177"/>
            <a:ext cx="4419600" cy="4836823"/>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90550" y="2514600"/>
            <a:ext cx="3238499" cy="3581400"/>
          </a:xfrm>
        </p:spPr>
        <p:txBody>
          <a:bodyPr>
            <a:normAutofit lnSpcReduction="10000"/>
          </a:bodyPr>
          <a:lstStyle/>
          <a:p>
            <a:pPr marL="0" indent="0">
              <a:buNone/>
            </a:pPr>
            <a:r>
              <a:rPr lang="en-US" i="1" dirty="0">
                <a:solidFill>
                  <a:schemeClr val="bg1"/>
                </a:solidFill>
              </a:rPr>
              <a:t>New to the state, the 113</a:t>
            </a:r>
            <a:r>
              <a:rPr lang="en-US" i="1" baseline="30000" dirty="0">
                <a:solidFill>
                  <a:schemeClr val="bg1"/>
                </a:solidFill>
              </a:rPr>
              <a:t>th</a:t>
            </a:r>
            <a:r>
              <a:rPr lang="en-US" i="1" dirty="0">
                <a:solidFill>
                  <a:schemeClr val="bg1"/>
                </a:solidFill>
              </a:rPr>
              <a:t> Legislative Session passed Public Chapter No. 216, that beginning on January 1, 2024, employees eligible to accrue annual and sick leave will begin accruing leave annually. </a:t>
            </a:r>
          </a:p>
        </p:txBody>
      </p:sp>
      <p:sp>
        <p:nvSpPr>
          <p:cNvPr id="3" name="Title 2"/>
          <p:cNvSpPr>
            <a:spLocks noGrp="1"/>
          </p:cNvSpPr>
          <p:nvPr>
            <p:ph type="title"/>
          </p:nvPr>
        </p:nvSpPr>
        <p:spPr/>
        <p:txBody>
          <a:bodyPr/>
          <a:lstStyle/>
          <a:p>
            <a:r>
              <a:rPr lang="en-US" sz="2400" b="1" dirty="0">
                <a:effectLst/>
                <a:latin typeface="PermianSlabSerifTypeface" pitchFamily="50" charset="0"/>
              </a:rPr>
              <a:t>Leave Accrual Changes for 2024</a:t>
            </a:r>
          </a:p>
        </p:txBody>
      </p:sp>
      <p:sp>
        <p:nvSpPr>
          <p:cNvPr id="5" name="Content Placeholder 1">
            <a:extLst>
              <a:ext uri="{FF2B5EF4-FFF2-40B4-BE49-F238E27FC236}">
                <a16:creationId xmlns:a16="http://schemas.microsoft.com/office/drawing/2014/main" id="{1D0FBA2B-78F2-DAC5-403A-9F8633EE270F}"/>
              </a:ext>
            </a:extLst>
          </p:cNvPr>
          <p:cNvSpPr txBox="1">
            <a:spLocks/>
          </p:cNvSpPr>
          <p:nvPr/>
        </p:nvSpPr>
        <p:spPr>
          <a:xfrm>
            <a:off x="421574" y="1308100"/>
            <a:ext cx="8300852" cy="825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latin typeface="PermianSlabSerifTypeface" pitchFamily="50" charset="0"/>
            </a:endParaRPr>
          </a:p>
        </p:txBody>
      </p:sp>
      <p:sp>
        <p:nvSpPr>
          <p:cNvPr id="7" name="Content Placeholder 1">
            <a:extLst>
              <a:ext uri="{FF2B5EF4-FFF2-40B4-BE49-F238E27FC236}">
                <a16:creationId xmlns:a16="http://schemas.microsoft.com/office/drawing/2014/main" id="{4D04D32C-7759-A079-6C4C-920FEDC84492}"/>
              </a:ext>
            </a:extLst>
          </p:cNvPr>
          <p:cNvSpPr txBox="1">
            <a:spLocks/>
          </p:cNvSpPr>
          <p:nvPr/>
        </p:nvSpPr>
        <p:spPr>
          <a:xfrm>
            <a:off x="4724402" y="3585954"/>
            <a:ext cx="3352800" cy="27386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FF4644"/>
              </a:buClr>
            </a:pPr>
            <a:r>
              <a:rPr lang="en-US" b="1" i="1" dirty="0"/>
              <a:t>Hires</a:t>
            </a:r>
          </a:p>
          <a:p>
            <a:pPr lvl="1">
              <a:buClr>
                <a:srgbClr val="FF4644"/>
              </a:buClr>
            </a:pPr>
            <a:r>
              <a:rPr lang="en-US" b="1" i="1" dirty="0"/>
              <a:t>Rehires</a:t>
            </a:r>
          </a:p>
          <a:p>
            <a:pPr lvl="1">
              <a:buClr>
                <a:srgbClr val="FF4644"/>
              </a:buClr>
            </a:pPr>
            <a:r>
              <a:rPr lang="en-US" b="1" i="1" dirty="0"/>
              <a:t>Current Employees</a:t>
            </a:r>
          </a:p>
        </p:txBody>
      </p:sp>
      <p:sp>
        <p:nvSpPr>
          <p:cNvPr id="9" name="Rectangle 8">
            <a:extLst>
              <a:ext uri="{FF2B5EF4-FFF2-40B4-BE49-F238E27FC236}">
                <a16:creationId xmlns:a16="http://schemas.microsoft.com/office/drawing/2014/main" id="{711AC4AF-0D72-5DF4-D19D-10BF2596997E}"/>
              </a:ext>
            </a:extLst>
          </p:cNvPr>
          <p:cNvSpPr/>
          <p:nvPr/>
        </p:nvSpPr>
        <p:spPr>
          <a:xfrm>
            <a:off x="4419599" y="2021178"/>
            <a:ext cx="4724400" cy="1101392"/>
          </a:xfrm>
          <a:prstGeom prst="rect">
            <a:avLst/>
          </a:prstGeom>
          <a:solidFill>
            <a:srgbClr val="87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1">
            <a:extLst>
              <a:ext uri="{FF2B5EF4-FFF2-40B4-BE49-F238E27FC236}">
                <a16:creationId xmlns:a16="http://schemas.microsoft.com/office/drawing/2014/main" id="{2A4D2414-FA04-2423-47F1-5CDCCFA11A6C}"/>
              </a:ext>
            </a:extLst>
          </p:cNvPr>
          <p:cNvSpPr txBox="1">
            <a:spLocks/>
          </p:cNvSpPr>
          <p:nvPr/>
        </p:nvSpPr>
        <p:spPr>
          <a:xfrm>
            <a:off x="4953000" y="2397501"/>
            <a:ext cx="4226855"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bg1"/>
                </a:solidFill>
              </a:rPr>
              <a:t>This change impacts all: </a:t>
            </a:r>
          </a:p>
        </p:txBody>
      </p:sp>
      <p:pic>
        <p:nvPicPr>
          <p:cNvPr id="4" name="Graphic 3" descr="Link with solid fill">
            <a:extLst>
              <a:ext uri="{FF2B5EF4-FFF2-40B4-BE49-F238E27FC236}">
                <a16:creationId xmlns:a16="http://schemas.microsoft.com/office/drawing/2014/main" id="{E8FD3EE3-0AD2-0630-B64D-7FE3718520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9799" y="1320302"/>
            <a:ext cx="413168" cy="413168"/>
          </a:xfrm>
          <a:prstGeom prst="rect">
            <a:avLst/>
          </a:prstGeom>
        </p:spPr>
      </p:pic>
    </p:spTree>
    <p:extLst>
      <p:ext uri="{BB962C8B-B14F-4D97-AF65-F5344CB8AC3E}">
        <p14:creationId xmlns:p14="http://schemas.microsoft.com/office/powerpoint/2010/main" val="324516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8B3847-6413-91B5-786C-ECA74EBE4245}"/>
              </a:ext>
            </a:extLst>
          </p:cNvPr>
          <p:cNvSpPr/>
          <p:nvPr/>
        </p:nvSpPr>
        <p:spPr>
          <a:xfrm>
            <a:off x="-701" y="5074727"/>
            <a:ext cx="9297101" cy="1107434"/>
          </a:xfrm>
          <a:prstGeom prst="rect">
            <a:avLst/>
          </a:prstGeom>
          <a:solidFill>
            <a:srgbClr val="87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6A495-3483-6275-6FCE-980C0AFB6AB3}"/>
              </a:ext>
            </a:extLst>
          </p:cNvPr>
          <p:cNvSpPr/>
          <p:nvPr/>
        </p:nvSpPr>
        <p:spPr>
          <a:xfrm>
            <a:off x="0" y="1524000"/>
            <a:ext cx="4419601" cy="3581400"/>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22C028-A27B-0023-2F9D-4316C866528D}"/>
              </a:ext>
            </a:extLst>
          </p:cNvPr>
          <p:cNvSpPr/>
          <p:nvPr/>
        </p:nvSpPr>
        <p:spPr>
          <a:xfrm>
            <a:off x="-3958" y="990600"/>
            <a:ext cx="4423559" cy="609600"/>
          </a:xfrm>
          <a:prstGeom prst="rect">
            <a:avLst/>
          </a:prstGeom>
          <a:solidFill>
            <a:srgbClr val="509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sz="2400" dirty="0">
                <a:effectLst/>
              </a:rPr>
              <a:t>Hired in 2024</a:t>
            </a:r>
            <a:endParaRPr lang="en-US" sz="2400" b="1" dirty="0">
              <a:effectLst/>
              <a:latin typeface="PermianSlabSerifTypeface" pitchFamily="50" charset="0"/>
            </a:endParaRPr>
          </a:p>
        </p:txBody>
      </p:sp>
      <p:sp>
        <p:nvSpPr>
          <p:cNvPr id="3" name="Content Placeholder 2"/>
          <p:cNvSpPr>
            <a:spLocks noGrp="1"/>
          </p:cNvSpPr>
          <p:nvPr>
            <p:ph idx="1"/>
          </p:nvPr>
        </p:nvSpPr>
        <p:spPr>
          <a:xfrm>
            <a:off x="152400" y="1128425"/>
            <a:ext cx="3962400" cy="3810000"/>
          </a:xfrm>
        </p:spPr>
        <p:txBody>
          <a:bodyPr>
            <a:normAutofit lnSpcReduction="10000"/>
          </a:bodyPr>
          <a:lstStyle/>
          <a:p>
            <a:pPr marL="0" indent="0">
              <a:buNone/>
            </a:pPr>
            <a:r>
              <a:rPr lang="en-US" sz="1400" b="1" cap="none" spc="0" dirty="0">
                <a:ln w="12700">
                  <a:noFill/>
                  <a:prstDash val="solid"/>
                </a:ln>
                <a:solidFill>
                  <a:schemeClr val="bg1"/>
                </a:solidFill>
              </a:rPr>
              <a:t>What does this mean for </a:t>
            </a:r>
            <a:r>
              <a:rPr lang="en-US" sz="1400" b="1" u="sng" dirty="0">
                <a:ln w="12700">
                  <a:noFill/>
                  <a:prstDash val="solid"/>
                </a:ln>
                <a:solidFill>
                  <a:schemeClr val="bg1"/>
                </a:solidFill>
              </a:rPr>
              <a:t>New Hires</a:t>
            </a:r>
            <a:r>
              <a:rPr lang="en-US" sz="1400" b="1" dirty="0">
                <a:ln w="12700">
                  <a:noFill/>
                  <a:prstDash val="solid"/>
                </a:ln>
                <a:solidFill>
                  <a:schemeClr val="bg1"/>
                </a:solidFill>
              </a:rPr>
              <a:t>?</a:t>
            </a:r>
            <a:endParaRPr lang="en-US" sz="1400" b="1" cap="none" spc="0" dirty="0">
              <a:ln w="12700">
                <a:noFill/>
                <a:prstDash val="solid"/>
              </a:ln>
              <a:solidFill>
                <a:schemeClr val="bg1"/>
              </a:solidFill>
            </a:endParaRPr>
          </a:p>
          <a:p>
            <a:pPr marL="0" indent="0">
              <a:buNone/>
            </a:pPr>
            <a:endParaRPr lang="en-US" b="1" cap="none" spc="0" dirty="0">
              <a:ln w="12700">
                <a:noFill/>
                <a:prstDash val="solid"/>
              </a:ln>
              <a:solidFill>
                <a:schemeClr val="bg1"/>
              </a:solidFill>
            </a:endParaRPr>
          </a:p>
          <a:p>
            <a:pPr marL="0" indent="0">
              <a:buNone/>
            </a:pPr>
            <a:endParaRPr lang="en-US" sz="700" b="1" cap="none" spc="0" dirty="0">
              <a:ln w="12700">
                <a:noFill/>
                <a:prstDash val="solid"/>
              </a:ln>
              <a:solidFill>
                <a:schemeClr val="bg1"/>
              </a:solidFill>
            </a:endParaRPr>
          </a:p>
          <a:p>
            <a:pPr marL="0" indent="0">
              <a:buNone/>
            </a:pPr>
            <a:r>
              <a:rPr lang="en-US" sz="1500" i="1" cap="none" spc="0" dirty="0">
                <a:ln w="12700">
                  <a:noFill/>
                  <a:prstDash val="solid"/>
                </a:ln>
                <a:solidFill>
                  <a:schemeClr val="bg1"/>
                </a:solidFill>
              </a:rPr>
              <a:t>Hired in 2024 - Both sick and annual leave will be available on first day of employment but will not appear until the system updates leave balances for the first pay period. </a:t>
            </a:r>
          </a:p>
          <a:p>
            <a:pPr marL="0" indent="0">
              <a:buNone/>
            </a:pPr>
            <a:endParaRPr lang="en-US" sz="1500" i="1" cap="none" spc="0" dirty="0">
              <a:ln w="12700">
                <a:noFill/>
                <a:prstDash val="solid"/>
              </a:ln>
              <a:solidFill>
                <a:schemeClr val="bg1"/>
              </a:solidFill>
            </a:endParaRPr>
          </a:p>
          <a:p>
            <a:pPr marL="0" indent="0">
              <a:buNone/>
            </a:pPr>
            <a:r>
              <a:rPr lang="en-US" sz="1500" i="1" dirty="0">
                <a:ln w="12700">
                  <a:noFill/>
                  <a:prstDash val="solid"/>
                </a:ln>
                <a:solidFill>
                  <a:schemeClr val="bg1"/>
                </a:solidFill>
              </a:rPr>
              <a:t>It will be available to use immediately while following </a:t>
            </a:r>
            <a:r>
              <a:rPr lang="en-US" sz="1500" i="1">
                <a:ln w="12700">
                  <a:noFill/>
                  <a:prstDash val="solid"/>
                </a:ln>
                <a:solidFill>
                  <a:schemeClr val="bg1"/>
                </a:solidFill>
              </a:rPr>
              <a:t>the States’ </a:t>
            </a:r>
            <a:r>
              <a:rPr lang="en-US" sz="1500" b="1" i="1" dirty="0">
                <a:ln w="12700">
                  <a:noFill/>
                  <a:prstDash val="solid"/>
                </a:ln>
                <a:solidFill>
                  <a:schemeClr val="bg1"/>
                </a:solidFill>
              </a:rPr>
              <a:t>Attendance and Leave Manuel Guidelines on usage</a:t>
            </a:r>
            <a:r>
              <a:rPr lang="en-US" sz="1500" i="1" dirty="0">
                <a:ln w="12700">
                  <a:noFill/>
                  <a:prstDash val="solid"/>
                </a:ln>
                <a:solidFill>
                  <a:schemeClr val="bg1"/>
                </a:solidFill>
              </a:rPr>
              <a:t>.</a:t>
            </a:r>
          </a:p>
          <a:p>
            <a:pPr marL="0" indent="0">
              <a:buNone/>
            </a:pPr>
            <a:endParaRPr lang="en-US" sz="1500" i="1" cap="none" spc="0" dirty="0">
              <a:ln w="12700">
                <a:noFill/>
                <a:prstDash val="solid"/>
              </a:ln>
              <a:solidFill>
                <a:schemeClr val="bg1"/>
              </a:solidFill>
            </a:endParaRPr>
          </a:p>
          <a:p>
            <a:pPr marL="0" indent="0">
              <a:buNone/>
            </a:pPr>
            <a:r>
              <a:rPr lang="en-US" sz="1500" i="1" dirty="0">
                <a:ln w="12700">
                  <a:noFill/>
                  <a:prstDash val="solid"/>
                </a:ln>
                <a:solidFill>
                  <a:schemeClr val="bg1"/>
                </a:solidFill>
              </a:rPr>
              <a:t>Hired in 2023 – continue to accrue monthly until you reach service anniversary date (1 year), then time will be front loaded </a:t>
            </a:r>
            <a:endParaRPr lang="en-US" sz="1500" i="1" cap="none" spc="0" dirty="0">
              <a:ln w="12700">
                <a:noFill/>
                <a:prstDash val="solid"/>
              </a:ln>
              <a:solidFill>
                <a:schemeClr val="bg1"/>
              </a:solidFill>
            </a:endParaRPr>
          </a:p>
          <a:p>
            <a:pPr marL="0" indent="0">
              <a:buNone/>
            </a:pPr>
            <a:endParaRPr lang="en-US" sz="1600" dirty="0"/>
          </a:p>
          <a:p>
            <a:pPr marL="0" indent="0">
              <a:buNone/>
            </a:pPr>
            <a:endParaRPr lang="en-US" sz="1600" dirty="0"/>
          </a:p>
          <a:p>
            <a:pPr marL="0" indent="0">
              <a:buNone/>
            </a:pPr>
            <a:endParaRPr lang="en-US" sz="1400" b="1" cap="none" spc="0" dirty="0">
              <a:ln w="12700">
                <a:noFill/>
                <a:prstDash val="solid"/>
              </a:ln>
              <a:solidFill>
                <a:schemeClr val="bg1"/>
              </a:solidFill>
            </a:endParaRPr>
          </a:p>
          <a:p>
            <a:pPr lvl="1"/>
            <a:endParaRPr lang="en-US" sz="1600" dirty="0">
              <a:effectLst>
                <a:outerShdw blurRad="38100" dist="38100" dir="2700000" algn="tl">
                  <a:srgbClr val="000000">
                    <a:alpha val="43137"/>
                  </a:srgbClr>
                </a:outerShdw>
              </a:effectLst>
            </a:endParaRPr>
          </a:p>
        </p:txBody>
      </p:sp>
      <p:sp>
        <p:nvSpPr>
          <p:cNvPr id="18" name="Content Placeholder 1">
            <a:extLst>
              <a:ext uri="{FF2B5EF4-FFF2-40B4-BE49-F238E27FC236}">
                <a16:creationId xmlns:a16="http://schemas.microsoft.com/office/drawing/2014/main" id="{700BDF8B-C966-366F-4F3E-45B411F95978}"/>
              </a:ext>
            </a:extLst>
          </p:cNvPr>
          <p:cNvSpPr txBox="1">
            <a:spLocks/>
          </p:cNvSpPr>
          <p:nvPr/>
        </p:nvSpPr>
        <p:spPr>
          <a:xfrm>
            <a:off x="4876800" y="1600200"/>
            <a:ext cx="3352800" cy="27386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4644"/>
              </a:buClr>
            </a:pPr>
            <a:r>
              <a:rPr lang="en-US" sz="2000" i="1" dirty="0"/>
              <a:t>How much will I receive?</a:t>
            </a:r>
          </a:p>
          <a:p>
            <a:pPr>
              <a:buClr>
                <a:srgbClr val="FF4644"/>
              </a:buClr>
            </a:pPr>
            <a:endParaRPr lang="en-US" sz="1050" i="1" dirty="0"/>
          </a:p>
          <a:p>
            <a:pPr marL="685800" lvl="1">
              <a:lnSpc>
                <a:spcPct val="120000"/>
              </a:lnSpc>
              <a:buFont typeface="Arial" panose="020B0604020202020204" pitchFamily="34" charset="0"/>
              <a:buChar char="•"/>
            </a:pPr>
            <a:r>
              <a:rPr lang="en-US" sz="1200" b="1" i="1" cap="none" spc="0" dirty="0">
                <a:ln w="12700">
                  <a:noFill/>
                  <a:prstDash val="solid"/>
                </a:ln>
              </a:rPr>
              <a:t>Annual Leave – 12 days at 7.5 hours for 12 months (total 90 hours)</a:t>
            </a:r>
          </a:p>
          <a:p>
            <a:pPr marL="685800" lvl="1">
              <a:lnSpc>
                <a:spcPct val="120000"/>
              </a:lnSpc>
              <a:buFont typeface="Arial" panose="020B0604020202020204" pitchFamily="34" charset="0"/>
              <a:buChar char="•"/>
            </a:pPr>
            <a:endParaRPr lang="en-US" sz="1200" b="1" i="1" cap="none" spc="0" dirty="0">
              <a:ln w="12700">
                <a:noFill/>
                <a:prstDash val="solid"/>
              </a:ln>
            </a:endParaRPr>
          </a:p>
          <a:p>
            <a:pPr marL="685800" lvl="1">
              <a:lnSpc>
                <a:spcPct val="120000"/>
              </a:lnSpc>
              <a:buFont typeface="Arial" panose="020B0604020202020204" pitchFamily="34" charset="0"/>
              <a:buChar char="•"/>
            </a:pPr>
            <a:r>
              <a:rPr lang="en-US" sz="1200" b="1" i="1" cap="none" spc="0" dirty="0">
                <a:ln w="12700">
                  <a:noFill/>
                  <a:prstDash val="solid"/>
                </a:ln>
              </a:rPr>
              <a:t>Sick Leave – 12 days at 7.5 hours for 12 months (total 90 hours) </a:t>
            </a:r>
          </a:p>
          <a:p>
            <a:pPr>
              <a:buClr>
                <a:srgbClr val="FF4644"/>
              </a:buClr>
            </a:pPr>
            <a:endParaRPr lang="en-US" sz="2000" i="1" dirty="0"/>
          </a:p>
          <a:p>
            <a:pPr>
              <a:buClr>
                <a:srgbClr val="FF4644"/>
              </a:buClr>
            </a:pPr>
            <a:endParaRPr lang="en-US" sz="1000" i="1" dirty="0"/>
          </a:p>
          <a:p>
            <a:pPr>
              <a:buClr>
                <a:srgbClr val="FF4644"/>
              </a:buClr>
            </a:pPr>
            <a:endParaRPr lang="en-US" sz="1000" i="1" dirty="0"/>
          </a:p>
        </p:txBody>
      </p:sp>
    </p:spTree>
    <p:extLst>
      <p:ext uri="{BB962C8B-B14F-4D97-AF65-F5344CB8AC3E}">
        <p14:creationId xmlns:p14="http://schemas.microsoft.com/office/powerpoint/2010/main" val="123501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8B3847-6413-91B5-786C-ECA74EBE4245}"/>
              </a:ext>
            </a:extLst>
          </p:cNvPr>
          <p:cNvSpPr/>
          <p:nvPr/>
        </p:nvSpPr>
        <p:spPr>
          <a:xfrm>
            <a:off x="-701" y="5074727"/>
            <a:ext cx="9297101" cy="1107434"/>
          </a:xfrm>
          <a:prstGeom prst="rect">
            <a:avLst/>
          </a:prstGeom>
          <a:solidFill>
            <a:srgbClr val="87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6A495-3483-6275-6FCE-980C0AFB6AB3}"/>
              </a:ext>
            </a:extLst>
          </p:cNvPr>
          <p:cNvSpPr/>
          <p:nvPr/>
        </p:nvSpPr>
        <p:spPr>
          <a:xfrm>
            <a:off x="0" y="1577539"/>
            <a:ext cx="4419601" cy="3527861"/>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22C028-A27B-0023-2F9D-4316C866528D}"/>
              </a:ext>
            </a:extLst>
          </p:cNvPr>
          <p:cNvSpPr/>
          <p:nvPr/>
        </p:nvSpPr>
        <p:spPr>
          <a:xfrm>
            <a:off x="-3958" y="990600"/>
            <a:ext cx="4423559" cy="586939"/>
          </a:xfrm>
          <a:prstGeom prst="rect">
            <a:avLst/>
          </a:prstGeom>
          <a:solidFill>
            <a:srgbClr val="509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sz="2400" dirty="0">
                <a:effectLst/>
              </a:rPr>
              <a:t>Rehired in 2024</a:t>
            </a:r>
            <a:endParaRPr lang="en-US" sz="2400" b="1" dirty="0">
              <a:effectLst/>
              <a:latin typeface="PermianSlabSerifTypeface" pitchFamily="50" charset="0"/>
            </a:endParaRPr>
          </a:p>
        </p:txBody>
      </p:sp>
      <p:sp>
        <p:nvSpPr>
          <p:cNvPr id="3" name="Content Placeholder 2"/>
          <p:cNvSpPr>
            <a:spLocks noGrp="1"/>
          </p:cNvSpPr>
          <p:nvPr>
            <p:ph idx="1"/>
          </p:nvPr>
        </p:nvSpPr>
        <p:spPr>
          <a:xfrm>
            <a:off x="152401" y="1219200"/>
            <a:ext cx="3962400" cy="3810000"/>
          </a:xfrm>
        </p:spPr>
        <p:txBody>
          <a:bodyPr>
            <a:normAutofit fontScale="92500" lnSpcReduction="10000"/>
          </a:bodyPr>
          <a:lstStyle/>
          <a:p>
            <a:pPr marL="0" indent="0">
              <a:buNone/>
            </a:pPr>
            <a:r>
              <a:rPr lang="en-US" sz="1400" b="1" cap="none" spc="0" dirty="0">
                <a:ln w="12700">
                  <a:noFill/>
                  <a:prstDash val="solid"/>
                </a:ln>
                <a:solidFill>
                  <a:schemeClr val="bg1"/>
                </a:solidFill>
              </a:rPr>
              <a:t>What does this mean for </a:t>
            </a:r>
            <a:r>
              <a:rPr lang="en-US" sz="1400" b="1" u="sng" cap="none" spc="0" dirty="0">
                <a:ln w="12700">
                  <a:noFill/>
                  <a:prstDash val="solid"/>
                </a:ln>
                <a:solidFill>
                  <a:schemeClr val="bg1"/>
                </a:solidFill>
              </a:rPr>
              <a:t>Rehired </a:t>
            </a:r>
            <a:r>
              <a:rPr lang="en-US" sz="1400" b="1" cap="none" spc="0" dirty="0">
                <a:ln w="12700">
                  <a:noFill/>
                  <a:prstDash val="solid"/>
                </a:ln>
                <a:solidFill>
                  <a:schemeClr val="bg1"/>
                </a:solidFill>
              </a:rPr>
              <a:t>employees</a:t>
            </a:r>
            <a:r>
              <a:rPr lang="en-US" sz="1400" b="1" dirty="0">
                <a:ln w="12700">
                  <a:noFill/>
                  <a:prstDash val="solid"/>
                </a:ln>
                <a:solidFill>
                  <a:schemeClr val="bg1"/>
                </a:solidFill>
              </a:rPr>
              <a:t>?</a:t>
            </a:r>
            <a:endParaRPr lang="en-US" sz="1400" b="1" cap="none" spc="0" dirty="0">
              <a:ln w="12700">
                <a:noFill/>
                <a:prstDash val="solid"/>
              </a:ln>
              <a:solidFill>
                <a:schemeClr val="bg1"/>
              </a:solidFill>
            </a:endParaRPr>
          </a:p>
          <a:p>
            <a:pPr marL="0" indent="0">
              <a:buNone/>
            </a:pPr>
            <a:endParaRPr lang="en-US" b="1" cap="none" spc="0" dirty="0">
              <a:ln w="12700">
                <a:noFill/>
                <a:prstDash val="solid"/>
              </a:ln>
              <a:solidFill>
                <a:schemeClr val="bg1"/>
              </a:solidFill>
            </a:endParaRPr>
          </a:p>
          <a:p>
            <a:pPr marL="0" indent="0">
              <a:lnSpc>
                <a:spcPct val="110000"/>
              </a:lnSpc>
              <a:buNone/>
            </a:pPr>
            <a:r>
              <a:rPr lang="en-US" sz="1500" i="1" cap="none" spc="0" dirty="0">
                <a:ln w="12700">
                  <a:noFill/>
                  <a:prstDash val="solid"/>
                </a:ln>
                <a:solidFill>
                  <a:schemeClr val="bg1"/>
                </a:solidFill>
              </a:rPr>
              <a:t>Rehired in 2024: Both sick and annual leave </a:t>
            </a:r>
            <a:r>
              <a:rPr lang="en-US" sz="1500" i="1" dirty="0">
                <a:ln w="12700">
                  <a:noFill/>
                  <a:prstDash val="solid"/>
                </a:ln>
                <a:solidFill>
                  <a:schemeClr val="bg1"/>
                </a:solidFill>
              </a:rPr>
              <a:t>prorated from your start date up to the next service anniversary date </a:t>
            </a:r>
            <a:r>
              <a:rPr lang="en-US" sz="1500" i="1" cap="none" spc="0" dirty="0">
                <a:ln w="12700">
                  <a:noFill/>
                  <a:prstDash val="solid"/>
                </a:ln>
                <a:solidFill>
                  <a:schemeClr val="bg1"/>
                </a:solidFill>
              </a:rPr>
              <a:t>but will not appear until the system updates leave balances for the first pay period. </a:t>
            </a:r>
          </a:p>
          <a:p>
            <a:pPr marL="0" indent="0">
              <a:lnSpc>
                <a:spcPct val="110000"/>
              </a:lnSpc>
              <a:buNone/>
            </a:pPr>
            <a:endParaRPr lang="en-US" sz="1500" b="1" i="1" cap="none" spc="0" dirty="0">
              <a:ln w="12700">
                <a:noFill/>
                <a:prstDash val="solid"/>
              </a:ln>
              <a:solidFill>
                <a:schemeClr val="bg1"/>
              </a:solidFill>
            </a:endParaRPr>
          </a:p>
          <a:p>
            <a:pPr marL="0" indent="0">
              <a:lnSpc>
                <a:spcPct val="110000"/>
              </a:lnSpc>
              <a:buNone/>
            </a:pPr>
            <a:r>
              <a:rPr lang="en-US" sz="1500" i="1" dirty="0">
                <a:ln w="12700">
                  <a:noFill/>
                  <a:prstDash val="solid"/>
                </a:ln>
                <a:solidFill>
                  <a:schemeClr val="bg1"/>
                </a:solidFill>
              </a:rPr>
              <a:t>Balances will be available to use immediately while following the States’ Attendance and Leave Manuel Guidelines on usage.</a:t>
            </a:r>
          </a:p>
          <a:p>
            <a:pPr marL="0" indent="0">
              <a:lnSpc>
                <a:spcPct val="110000"/>
              </a:lnSpc>
              <a:buNone/>
            </a:pPr>
            <a:endParaRPr lang="en-US" sz="1500" i="1" cap="none" spc="0" dirty="0">
              <a:ln w="12700">
                <a:noFill/>
                <a:prstDash val="solid"/>
              </a:ln>
              <a:solidFill>
                <a:schemeClr val="bg1"/>
              </a:solidFill>
            </a:endParaRPr>
          </a:p>
          <a:p>
            <a:pPr marL="0" indent="0">
              <a:buNone/>
            </a:pPr>
            <a:r>
              <a:rPr lang="en-US" sz="1500" i="1" dirty="0">
                <a:ln w="12700">
                  <a:noFill/>
                  <a:prstDash val="solid"/>
                </a:ln>
                <a:solidFill>
                  <a:schemeClr val="bg1"/>
                </a:solidFill>
              </a:rPr>
              <a:t>Rehired in 2023 – continue to accrue monthly until you reach service anniversary date, then time will be front loaded. This will be different for each Rehired employee</a:t>
            </a:r>
            <a:endParaRPr lang="en-US" sz="1500" i="1" cap="none" spc="0" dirty="0">
              <a:ln w="12700">
                <a:noFill/>
                <a:prstDash val="solid"/>
              </a:ln>
              <a:solidFill>
                <a:schemeClr val="bg1"/>
              </a:solidFill>
            </a:endParaRPr>
          </a:p>
          <a:p>
            <a:pPr marL="0" indent="0">
              <a:buNone/>
            </a:pPr>
            <a:endParaRPr lang="en-US" sz="1500" dirty="0"/>
          </a:p>
          <a:p>
            <a:pPr marL="0" indent="0">
              <a:buNone/>
            </a:pPr>
            <a:endParaRPr lang="en-US" sz="1600" dirty="0"/>
          </a:p>
          <a:p>
            <a:pPr marL="0" indent="0">
              <a:buNone/>
            </a:pPr>
            <a:endParaRPr lang="en-US" sz="1400" b="1" cap="none" spc="0" dirty="0">
              <a:ln w="12700">
                <a:noFill/>
                <a:prstDash val="solid"/>
              </a:ln>
              <a:solidFill>
                <a:schemeClr val="bg1"/>
              </a:solidFill>
            </a:endParaRPr>
          </a:p>
          <a:p>
            <a:pPr lvl="1"/>
            <a:endParaRPr lang="en-US" sz="1600"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96EC785E-3B09-9970-5ADA-043C6083F644}"/>
              </a:ext>
            </a:extLst>
          </p:cNvPr>
          <p:cNvSpPr txBox="1"/>
          <p:nvPr/>
        </p:nvSpPr>
        <p:spPr>
          <a:xfrm>
            <a:off x="228600" y="5297269"/>
            <a:ext cx="8686800" cy="646331"/>
          </a:xfrm>
          <a:prstGeom prst="rect">
            <a:avLst/>
          </a:prstGeom>
          <a:noFill/>
        </p:spPr>
        <p:txBody>
          <a:bodyPr wrap="square" rtlCol="0">
            <a:spAutoFit/>
          </a:bodyPr>
          <a:lstStyle/>
          <a:p>
            <a:pPr marL="0" indent="0">
              <a:buNone/>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Previously unused sick leave will be reinstated to any state employee who: 1) worked continuously for at least one (1) year, 2) left in good standing, and 3) returned to </a:t>
            </a:r>
            <a:r>
              <a:rPr lang="en-US"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Tenn</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State Gov as an employee scheduled to work at least 1,600 hours and eligible to accrue leave. </a:t>
            </a:r>
          </a:p>
        </p:txBody>
      </p:sp>
      <p:sp>
        <p:nvSpPr>
          <p:cNvPr id="18" name="Content Placeholder 1">
            <a:extLst>
              <a:ext uri="{FF2B5EF4-FFF2-40B4-BE49-F238E27FC236}">
                <a16:creationId xmlns:a16="http://schemas.microsoft.com/office/drawing/2014/main" id="{700BDF8B-C966-366F-4F3E-45B411F95978}"/>
              </a:ext>
            </a:extLst>
          </p:cNvPr>
          <p:cNvSpPr txBox="1">
            <a:spLocks/>
          </p:cNvSpPr>
          <p:nvPr/>
        </p:nvSpPr>
        <p:spPr>
          <a:xfrm>
            <a:off x="4876800" y="1600200"/>
            <a:ext cx="3352800" cy="273864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4644"/>
              </a:buClr>
            </a:pPr>
            <a:r>
              <a:rPr lang="en-US" sz="2600" i="1" dirty="0"/>
              <a:t>How much will I receive?</a:t>
            </a:r>
          </a:p>
          <a:p>
            <a:pPr>
              <a:buClr>
                <a:srgbClr val="FF4644"/>
              </a:buClr>
            </a:pPr>
            <a:endParaRPr lang="en-US" sz="2000" i="1" dirty="0"/>
          </a:p>
          <a:p>
            <a:pPr marL="685800" lvl="1">
              <a:lnSpc>
                <a:spcPct val="120000"/>
              </a:lnSpc>
              <a:buFont typeface="Arial" panose="020B0604020202020204" pitchFamily="34" charset="0"/>
              <a:buChar char="•"/>
            </a:pPr>
            <a:r>
              <a:rPr lang="en-US" sz="1600" b="1" i="1" cap="none" spc="0" dirty="0">
                <a:ln w="12700">
                  <a:noFill/>
                  <a:prstDash val="solid"/>
                </a:ln>
              </a:rPr>
              <a:t>Annual Leave – </a:t>
            </a:r>
            <a:r>
              <a:rPr lang="en-US" sz="1600" b="1" i="1" dirty="0">
                <a:ln w="12700">
                  <a:noFill/>
                  <a:prstDash val="solid"/>
                </a:ln>
              </a:rPr>
              <a:t>prorated from your start date up to the next service anniversary date, </a:t>
            </a:r>
            <a:r>
              <a:rPr lang="en-US" sz="1600" b="1" i="1" cap="none" spc="0" dirty="0">
                <a:ln w="12700">
                  <a:noFill/>
                  <a:prstDash val="solid"/>
                </a:ln>
              </a:rPr>
              <a:t>based off the service group at time of separation </a:t>
            </a:r>
          </a:p>
          <a:p>
            <a:pPr marL="285750" indent="-285750">
              <a:lnSpc>
                <a:spcPct val="120000"/>
              </a:lnSpc>
              <a:buFont typeface="Arial" panose="020B0604020202020204" pitchFamily="34" charset="0"/>
              <a:buChar char="•"/>
            </a:pPr>
            <a:endParaRPr lang="en-US" sz="2000" b="1" i="1" dirty="0">
              <a:ln w="12700">
                <a:noFill/>
                <a:prstDash val="solid"/>
              </a:ln>
            </a:endParaRPr>
          </a:p>
          <a:p>
            <a:pPr marL="685800" lvl="1">
              <a:lnSpc>
                <a:spcPct val="120000"/>
              </a:lnSpc>
              <a:buFont typeface="Arial" panose="020B0604020202020204" pitchFamily="34" charset="0"/>
              <a:buChar char="•"/>
            </a:pPr>
            <a:r>
              <a:rPr lang="en-US" sz="1600" b="1" i="1" cap="none" spc="0" dirty="0">
                <a:ln w="12700">
                  <a:noFill/>
                  <a:prstDash val="solid"/>
                </a:ln>
              </a:rPr>
              <a:t>Sick Leave – prorated from your start date up to the next service anniversary date at a standard 7.5 hours per month</a:t>
            </a:r>
          </a:p>
          <a:p>
            <a:pPr>
              <a:buClr>
                <a:srgbClr val="FF4644"/>
              </a:buClr>
            </a:pPr>
            <a:endParaRPr lang="en-US" sz="2000" i="1" dirty="0"/>
          </a:p>
          <a:p>
            <a:pPr>
              <a:buClr>
                <a:srgbClr val="FF4644"/>
              </a:buClr>
            </a:pPr>
            <a:endParaRPr lang="en-US" sz="1000" i="1" dirty="0"/>
          </a:p>
          <a:p>
            <a:pPr>
              <a:buClr>
                <a:srgbClr val="FF4644"/>
              </a:buClr>
            </a:pPr>
            <a:endParaRPr lang="en-US" sz="1000" i="1" dirty="0"/>
          </a:p>
        </p:txBody>
      </p:sp>
    </p:spTree>
    <p:extLst>
      <p:ext uri="{BB962C8B-B14F-4D97-AF65-F5344CB8AC3E}">
        <p14:creationId xmlns:p14="http://schemas.microsoft.com/office/powerpoint/2010/main" val="285366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99198D-D0DF-82AA-B141-1C1C86625EBA}"/>
              </a:ext>
            </a:extLst>
          </p:cNvPr>
          <p:cNvSpPr/>
          <p:nvPr/>
        </p:nvSpPr>
        <p:spPr>
          <a:xfrm>
            <a:off x="-3958" y="990600"/>
            <a:ext cx="9147958" cy="1295400"/>
          </a:xfrm>
          <a:prstGeom prst="rect">
            <a:avLst/>
          </a:prstGeom>
          <a:solidFill>
            <a:srgbClr val="509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8D70996E-AD34-7B9B-8ECF-6E5D614788B3}"/>
              </a:ext>
            </a:extLst>
          </p:cNvPr>
          <p:cNvSpPr/>
          <p:nvPr/>
        </p:nvSpPr>
        <p:spPr>
          <a:xfrm>
            <a:off x="0" y="2209801"/>
            <a:ext cx="9144000" cy="1219200"/>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C4502-F071-AB66-6DEB-78196A7B8744}"/>
              </a:ext>
            </a:extLst>
          </p:cNvPr>
          <p:cNvSpPr>
            <a:spLocks noGrp="1"/>
          </p:cNvSpPr>
          <p:nvPr>
            <p:ph type="title"/>
          </p:nvPr>
        </p:nvSpPr>
        <p:spPr/>
        <p:txBody>
          <a:bodyPr/>
          <a:lstStyle/>
          <a:p>
            <a:r>
              <a:rPr lang="en-US" sz="2400" dirty="0">
                <a:effectLst/>
              </a:rPr>
              <a:t>Leave Accrual Changes cont’d</a:t>
            </a:r>
          </a:p>
        </p:txBody>
      </p:sp>
      <p:sp>
        <p:nvSpPr>
          <p:cNvPr id="3" name="Content Placeholder 2">
            <a:extLst>
              <a:ext uri="{FF2B5EF4-FFF2-40B4-BE49-F238E27FC236}">
                <a16:creationId xmlns:a16="http://schemas.microsoft.com/office/drawing/2014/main" id="{6858DB3D-AB86-F854-9521-F640B5E805BD}"/>
              </a:ext>
            </a:extLst>
          </p:cNvPr>
          <p:cNvSpPr>
            <a:spLocks noGrp="1"/>
          </p:cNvSpPr>
          <p:nvPr>
            <p:ph idx="1"/>
          </p:nvPr>
        </p:nvSpPr>
        <p:spPr>
          <a:xfrm>
            <a:off x="228600" y="1366138"/>
            <a:ext cx="8763000" cy="4120262"/>
          </a:xfrm>
        </p:spPr>
        <p:txBody>
          <a:bodyPr/>
          <a:lstStyle/>
          <a:p>
            <a:pPr marL="0" indent="0">
              <a:buNone/>
            </a:pPr>
            <a:r>
              <a:rPr lang="en-US" b="1" i="1" dirty="0">
                <a:solidFill>
                  <a:schemeClr val="bg1"/>
                </a:solidFill>
              </a:rPr>
              <a:t>Important Information for New HIRES/REHIRES</a:t>
            </a:r>
          </a:p>
          <a:p>
            <a:endParaRPr lang="en-US" dirty="0"/>
          </a:p>
        </p:txBody>
      </p:sp>
      <p:sp>
        <p:nvSpPr>
          <p:cNvPr id="5" name="Content Placeholder 2">
            <a:extLst>
              <a:ext uri="{FF2B5EF4-FFF2-40B4-BE49-F238E27FC236}">
                <a16:creationId xmlns:a16="http://schemas.microsoft.com/office/drawing/2014/main" id="{D4155F6F-ED7A-1F90-9923-86A696038BF6}"/>
              </a:ext>
            </a:extLst>
          </p:cNvPr>
          <p:cNvSpPr txBox="1">
            <a:spLocks/>
          </p:cNvSpPr>
          <p:nvPr/>
        </p:nvSpPr>
        <p:spPr>
          <a:xfrm>
            <a:off x="381000" y="2362200"/>
            <a:ext cx="8305800" cy="3124200"/>
          </a:xfrm>
          <a:prstGeom prst="rect">
            <a:avLst/>
          </a:prstGeom>
        </p:spPr>
        <p:txBody>
          <a:bodyPr vert="horz" lIns="91440" tIns="45720" rIns="91440" bIns="45720" rtlCol="0" anchor="t">
            <a:normAutofit fontScale="62500" lnSpcReduction="2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Clr>
                <a:schemeClr val="bg1"/>
              </a:buClr>
            </a:pPr>
            <a:r>
              <a:rPr lang="en-US" i="1" dirty="0">
                <a:solidFill>
                  <a:schemeClr val="bg1"/>
                </a:solidFill>
                <a:latin typeface="Open Sans"/>
                <a:ea typeface="Open Sans"/>
                <a:cs typeface="Open Sans"/>
              </a:rPr>
              <a:t>IF you separate within </a:t>
            </a:r>
            <a:r>
              <a:rPr lang="en-US" b="1" i="1" dirty="0">
                <a:solidFill>
                  <a:schemeClr val="bg1"/>
                </a:solidFill>
                <a:latin typeface="Open Sans"/>
                <a:ea typeface="Open Sans"/>
                <a:cs typeface="Open Sans"/>
              </a:rPr>
              <a:t>your first year of employment </a:t>
            </a:r>
            <a:r>
              <a:rPr lang="en-US" i="1" dirty="0">
                <a:solidFill>
                  <a:schemeClr val="bg1"/>
                </a:solidFill>
                <a:latin typeface="Open Sans"/>
                <a:ea typeface="Open Sans"/>
                <a:cs typeface="Open Sans"/>
              </a:rPr>
              <a:t>you will see your final check reduced if the number of annual days used exceeds the number of months worked. </a:t>
            </a:r>
            <a:endParaRPr lang="en-US" i="1" dirty="0">
              <a:solidFill>
                <a:schemeClr val="bg1"/>
              </a:solidFill>
            </a:endParaRPr>
          </a:p>
          <a:p>
            <a:pPr>
              <a:lnSpc>
                <a:spcPct val="120000"/>
              </a:lnSpc>
              <a:buClr>
                <a:schemeClr val="bg1"/>
              </a:buClr>
            </a:pPr>
            <a:endParaRPr lang="en-US" sz="1100" i="1" dirty="0"/>
          </a:p>
          <a:p>
            <a:pPr lvl="1">
              <a:buClr>
                <a:schemeClr val="bg1"/>
              </a:buClr>
              <a:buFont typeface="Arial" panose="020B0604020202020204" pitchFamily="34" charset="0"/>
              <a:buChar char="•"/>
            </a:pPr>
            <a:r>
              <a:rPr lang="en-US" i="1" dirty="0">
                <a:solidFill>
                  <a:schemeClr val="bg1"/>
                </a:solidFill>
              </a:rPr>
              <a:t>You </a:t>
            </a:r>
            <a:r>
              <a:rPr lang="en-US" b="1" i="1" dirty="0">
                <a:solidFill>
                  <a:schemeClr val="bg1"/>
                </a:solidFill>
              </a:rPr>
              <a:t>must earn the time </a:t>
            </a:r>
            <a:r>
              <a:rPr lang="en-US" i="1" dirty="0">
                <a:solidFill>
                  <a:schemeClr val="bg1"/>
                </a:solidFill>
              </a:rPr>
              <a:t>by working the major portion each month</a:t>
            </a:r>
          </a:p>
          <a:p>
            <a:endParaRPr lang="en-US" i="1" dirty="0"/>
          </a:p>
          <a:p>
            <a:endParaRPr lang="en-US" i="1" dirty="0"/>
          </a:p>
          <a:p>
            <a:endParaRPr lang="en-US" sz="600" i="1" dirty="0"/>
          </a:p>
          <a:p>
            <a:pPr marL="0" indent="0">
              <a:lnSpc>
                <a:spcPct val="120000"/>
              </a:lnSpc>
              <a:buClr>
                <a:srgbClr val="ED6F65"/>
              </a:buClr>
              <a:buNone/>
            </a:pPr>
            <a:r>
              <a:rPr lang="en-US" sz="2600" b="1" i="1" dirty="0"/>
              <a:t>Example: </a:t>
            </a:r>
            <a:r>
              <a:rPr lang="en-US" sz="2600" i="1" dirty="0"/>
              <a:t>Employee hired on July 1, 2024, and front loaded 12 days of annual and 12 days of sick leave. The employee uses 5 days of annual leave in Aug. 2024. The employee then resigns effective Sept 1, 2024. The employee only worked for (a major portion of) 2 months but used 5 days of annual leave. The employee's final paycheck will be reduced to the account for 3 days of annual leave the employee used which exceeded the number of months the employee did not work the major portion. </a:t>
            </a:r>
          </a:p>
        </p:txBody>
      </p:sp>
    </p:spTree>
    <p:extLst>
      <p:ext uri="{BB962C8B-B14F-4D97-AF65-F5344CB8AC3E}">
        <p14:creationId xmlns:p14="http://schemas.microsoft.com/office/powerpoint/2010/main" val="118714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99198D-D0DF-82AA-B141-1C1C86625EBA}"/>
              </a:ext>
            </a:extLst>
          </p:cNvPr>
          <p:cNvSpPr/>
          <p:nvPr/>
        </p:nvSpPr>
        <p:spPr>
          <a:xfrm>
            <a:off x="-3958" y="990600"/>
            <a:ext cx="9147958" cy="1295400"/>
          </a:xfrm>
          <a:prstGeom prst="rect">
            <a:avLst/>
          </a:prstGeom>
          <a:solidFill>
            <a:srgbClr val="509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8D70996E-AD34-7B9B-8ECF-6E5D614788B3}"/>
              </a:ext>
            </a:extLst>
          </p:cNvPr>
          <p:cNvSpPr/>
          <p:nvPr/>
        </p:nvSpPr>
        <p:spPr>
          <a:xfrm>
            <a:off x="0" y="2286000"/>
            <a:ext cx="4351361" cy="2391109"/>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buClr>
                <a:schemeClr val="bg1"/>
              </a:buClr>
            </a:pPr>
            <a:r>
              <a:rPr lang="en-US" sz="2000" i="1" dirty="0">
                <a:solidFill>
                  <a:schemeClr val="bg1"/>
                </a:solidFill>
                <a:latin typeface="Open Sans"/>
                <a:ea typeface="Open Sans"/>
                <a:cs typeface="Open Sans"/>
              </a:rPr>
              <a:t>Rollover Date - This will now be the last day of the month prior to your service anniversary date. </a:t>
            </a:r>
            <a:endParaRPr lang="en-US" sz="2000" i="1" dirty="0"/>
          </a:p>
        </p:txBody>
      </p:sp>
      <p:sp>
        <p:nvSpPr>
          <p:cNvPr id="2" name="Title 1">
            <a:extLst>
              <a:ext uri="{FF2B5EF4-FFF2-40B4-BE49-F238E27FC236}">
                <a16:creationId xmlns:a16="http://schemas.microsoft.com/office/drawing/2014/main" id="{1DDC4502-F071-AB66-6DEB-78196A7B8744}"/>
              </a:ext>
            </a:extLst>
          </p:cNvPr>
          <p:cNvSpPr>
            <a:spLocks noGrp="1"/>
          </p:cNvSpPr>
          <p:nvPr>
            <p:ph type="title"/>
          </p:nvPr>
        </p:nvSpPr>
        <p:spPr/>
        <p:txBody>
          <a:bodyPr/>
          <a:lstStyle/>
          <a:p>
            <a:r>
              <a:rPr lang="en-US" sz="2400" dirty="0">
                <a:effectLst/>
              </a:rPr>
              <a:t>Current Employees</a:t>
            </a:r>
          </a:p>
        </p:txBody>
      </p:sp>
      <p:sp>
        <p:nvSpPr>
          <p:cNvPr id="3" name="Content Placeholder 2">
            <a:extLst>
              <a:ext uri="{FF2B5EF4-FFF2-40B4-BE49-F238E27FC236}">
                <a16:creationId xmlns:a16="http://schemas.microsoft.com/office/drawing/2014/main" id="{6858DB3D-AB86-F854-9521-F640B5E805BD}"/>
              </a:ext>
            </a:extLst>
          </p:cNvPr>
          <p:cNvSpPr>
            <a:spLocks noGrp="1"/>
          </p:cNvSpPr>
          <p:nvPr>
            <p:ph idx="1"/>
          </p:nvPr>
        </p:nvSpPr>
        <p:spPr>
          <a:xfrm>
            <a:off x="228600" y="1231900"/>
            <a:ext cx="8839200" cy="825500"/>
          </a:xfrm>
        </p:spPr>
        <p:txBody>
          <a:bodyPr>
            <a:normAutofit/>
          </a:bodyPr>
          <a:lstStyle/>
          <a:p>
            <a:pPr marL="0" indent="0">
              <a:buNone/>
            </a:pPr>
            <a:r>
              <a:rPr lang="en-US" b="1" i="1" dirty="0">
                <a:solidFill>
                  <a:schemeClr val="bg1"/>
                </a:solidFill>
              </a:rPr>
              <a:t>Rollover dates have changed and leave balances will front load on your service anniversary date .</a:t>
            </a:r>
          </a:p>
          <a:p>
            <a:pPr marL="0" indent="0">
              <a:buNone/>
            </a:pPr>
            <a:endParaRPr lang="en-US" i="1" dirty="0"/>
          </a:p>
          <a:p>
            <a:endParaRPr lang="en-US" dirty="0"/>
          </a:p>
        </p:txBody>
      </p:sp>
      <p:sp>
        <p:nvSpPr>
          <p:cNvPr id="5" name="Content Placeholder 2">
            <a:extLst>
              <a:ext uri="{FF2B5EF4-FFF2-40B4-BE49-F238E27FC236}">
                <a16:creationId xmlns:a16="http://schemas.microsoft.com/office/drawing/2014/main" id="{D4155F6F-ED7A-1F90-9923-86A696038BF6}"/>
              </a:ext>
            </a:extLst>
          </p:cNvPr>
          <p:cNvSpPr txBox="1">
            <a:spLocks/>
          </p:cNvSpPr>
          <p:nvPr/>
        </p:nvSpPr>
        <p:spPr>
          <a:xfrm>
            <a:off x="381000" y="4114800"/>
            <a:ext cx="8305800" cy="2057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i="1" dirty="0"/>
          </a:p>
          <a:p>
            <a:endParaRPr lang="en-US" sz="600" i="1" dirty="0"/>
          </a:p>
          <a:p>
            <a:pPr marL="0" indent="0">
              <a:lnSpc>
                <a:spcPct val="120000"/>
              </a:lnSpc>
              <a:buClr>
                <a:srgbClr val="ED6F65"/>
              </a:buClr>
              <a:buNone/>
            </a:pPr>
            <a:r>
              <a:rPr lang="en-US" sz="2200" b="1" i="1" dirty="0"/>
              <a:t>Example: </a:t>
            </a:r>
            <a:r>
              <a:rPr lang="en-US" sz="1600" i="1" dirty="0"/>
              <a:t>An employee’s service anniversary month is April 1, 2024. If the employee is above their maximum annual leave balance, the employee’s excess annual leave will transfer to their sick leave balance on March 31, 2024. Then on April 1, 2024, on service anniversary, employee will receive front load of annual and sick leave for the year. </a:t>
            </a:r>
            <a:endParaRPr lang="en-US" sz="2200" i="1" dirty="0"/>
          </a:p>
        </p:txBody>
      </p:sp>
      <p:pic>
        <p:nvPicPr>
          <p:cNvPr id="8" name="Picture 7">
            <a:extLst>
              <a:ext uri="{FF2B5EF4-FFF2-40B4-BE49-F238E27FC236}">
                <a16:creationId xmlns:a16="http://schemas.microsoft.com/office/drawing/2014/main" id="{24FAD66C-C517-B002-7314-6EB6C991756D}"/>
              </a:ext>
            </a:extLst>
          </p:cNvPr>
          <p:cNvPicPr>
            <a:picLocks noChangeAspect="1"/>
          </p:cNvPicPr>
          <p:nvPr/>
        </p:nvPicPr>
        <p:blipFill>
          <a:blip r:embed="rId3"/>
          <a:stretch>
            <a:fillRect/>
          </a:stretch>
        </p:blipFill>
        <p:spPr>
          <a:xfrm>
            <a:off x="5081298" y="2286000"/>
            <a:ext cx="3600953" cy="2391109"/>
          </a:xfrm>
          <a:prstGeom prst="rect">
            <a:avLst/>
          </a:prstGeom>
        </p:spPr>
      </p:pic>
    </p:spTree>
    <p:extLst>
      <p:ext uri="{BB962C8B-B14F-4D97-AF65-F5344CB8AC3E}">
        <p14:creationId xmlns:p14="http://schemas.microsoft.com/office/powerpoint/2010/main" val="271649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20F387-C7AE-3938-E72D-156BF9946E4A}"/>
              </a:ext>
            </a:extLst>
          </p:cNvPr>
          <p:cNvSpPr/>
          <p:nvPr/>
        </p:nvSpPr>
        <p:spPr>
          <a:xfrm>
            <a:off x="-1" y="5410200"/>
            <a:ext cx="8305801" cy="1447800"/>
          </a:xfrm>
          <a:prstGeom prst="rect">
            <a:avLst/>
          </a:prstGeom>
          <a:solidFill>
            <a:srgbClr val="ECD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504554-1ADB-197C-72DD-7C925360250F}"/>
              </a:ext>
            </a:extLst>
          </p:cNvPr>
          <p:cNvSpPr/>
          <p:nvPr/>
        </p:nvSpPr>
        <p:spPr>
          <a:xfrm>
            <a:off x="-3958" y="990600"/>
            <a:ext cx="9147958" cy="1066800"/>
          </a:xfrm>
          <a:prstGeom prst="rect">
            <a:avLst/>
          </a:prstGeom>
          <a:solidFill>
            <a:srgbClr val="69A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sz="2400" b="1" dirty="0">
                <a:effectLst/>
                <a:latin typeface="PermianSlabSerifTypeface" pitchFamily="50" charset="0"/>
              </a:rPr>
              <a:t>Service Groups for Annual Leave</a:t>
            </a:r>
          </a:p>
        </p:txBody>
      </p:sp>
      <p:sp>
        <p:nvSpPr>
          <p:cNvPr id="3" name="Content Placeholder 2"/>
          <p:cNvSpPr>
            <a:spLocks noGrp="1"/>
          </p:cNvSpPr>
          <p:nvPr>
            <p:ph idx="1"/>
          </p:nvPr>
        </p:nvSpPr>
        <p:spPr>
          <a:xfrm>
            <a:off x="304800" y="1295400"/>
            <a:ext cx="8839200" cy="520700"/>
          </a:xfrm>
        </p:spPr>
        <p:txBody>
          <a:bodyPr/>
          <a:lstStyle/>
          <a:p>
            <a:pPr marL="0" indent="0">
              <a:buNone/>
            </a:pPr>
            <a:r>
              <a:rPr lang="en-US" b="1" i="1" dirty="0">
                <a:solidFill>
                  <a:schemeClr val="bg1"/>
                </a:solidFill>
              </a:rPr>
              <a:t>Annual Leave</a:t>
            </a:r>
            <a:endParaRPr lang="en-US" dirty="0">
              <a:latin typeface="PermianSlabSerifTypeface" pitchFamily="50" charset="0"/>
            </a:endParaRPr>
          </a:p>
          <a:p>
            <a:endParaRPr lang="en-US" dirty="0">
              <a:latin typeface="PermianSlabSerifTypeface" pitchFamily="50" charset="0"/>
            </a:endParaRPr>
          </a:p>
          <a:p>
            <a:endParaRPr lang="en-US" dirty="0">
              <a:latin typeface="PermianSlabSerifTypeface" pitchFamily="50" charset="0"/>
            </a:endParaRPr>
          </a:p>
          <a:p>
            <a:endParaRPr lang="en-US" dirty="0">
              <a:latin typeface="PermianSlabSerifTypeface" pitchFamily="50" charset="0"/>
            </a:endParaRPr>
          </a:p>
          <a:p>
            <a:endParaRPr lang="en-US" dirty="0">
              <a:latin typeface="PermianSlabSerifTypeface" pitchFamily="50" charset="0"/>
            </a:endParaRPr>
          </a:p>
          <a:p>
            <a:endParaRPr lang="en-US" dirty="0">
              <a:latin typeface="PermianSlabSerifTypeface" pitchFamily="50" charset="0"/>
            </a:endParaRPr>
          </a:p>
          <a:p>
            <a:pPr marL="0" indent="0">
              <a:buNone/>
            </a:pPr>
            <a:endParaRPr lang="en-US" dirty="0">
              <a:latin typeface="PermianSlabSerifTypeface" pitchFamily="50"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91514357"/>
              </p:ext>
            </p:extLst>
          </p:nvPr>
        </p:nvGraphicFramePr>
        <p:xfrm>
          <a:off x="1262558" y="2233324"/>
          <a:ext cx="6618885" cy="2872075"/>
        </p:xfrm>
        <a:graphic>
          <a:graphicData uri="http://schemas.openxmlformats.org/drawingml/2006/table">
            <a:tbl>
              <a:tblPr firstRow="1" bandRow="1">
                <a:tableStyleId>{5C22544A-7EE6-4342-B048-85BDC9FD1C3A}</a:tableStyleId>
              </a:tblPr>
              <a:tblGrid>
                <a:gridCol w="2206295">
                  <a:extLst>
                    <a:ext uri="{9D8B030D-6E8A-4147-A177-3AD203B41FA5}">
                      <a16:colId xmlns:a16="http://schemas.microsoft.com/office/drawing/2014/main" val="20000"/>
                    </a:ext>
                  </a:extLst>
                </a:gridCol>
                <a:gridCol w="2206295">
                  <a:extLst>
                    <a:ext uri="{9D8B030D-6E8A-4147-A177-3AD203B41FA5}">
                      <a16:colId xmlns:a16="http://schemas.microsoft.com/office/drawing/2014/main" val="20001"/>
                    </a:ext>
                  </a:extLst>
                </a:gridCol>
                <a:gridCol w="2206295">
                  <a:extLst>
                    <a:ext uri="{9D8B030D-6E8A-4147-A177-3AD203B41FA5}">
                      <a16:colId xmlns:a16="http://schemas.microsoft.com/office/drawing/2014/main" val="20002"/>
                    </a:ext>
                  </a:extLst>
                </a:gridCol>
              </a:tblGrid>
              <a:tr h="858743">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Years of Service</a:t>
                      </a:r>
                    </a:p>
                  </a:txBody>
                  <a:tcPr marL="98601" marR="98601" marT="49301" marB="49301" anchor="ct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Annual Days Per Month</a:t>
                      </a:r>
                    </a:p>
                  </a:txBody>
                  <a:tcPr marL="98601" marR="98601" marT="49301" marB="49301" anchor="ct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Maximum Accrual (Days)</a:t>
                      </a:r>
                    </a:p>
                  </a:txBody>
                  <a:tcPr marL="98601" marR="98601" marT="49301" marB="49301" anchor="ctr"/>
                </a:tc>
                <a:extLst>
                  <a:ext uri="{0D108BD9-81ED-4DB2-BD59-A6C34878D82A}">
                    <a16:rowId xmlns:a16="http://schemas.microsoft.com/office/drawing/2014/main" val="10000"/>
                  </a:ext>
                </a:extLst>
              </a:tr>
              <a:tr h="503333">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0-5</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1</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30 (225.0 </a:t>
                      </a:r>
                      <a:r>
                        <a:rPr lang="en-US" sz="1600" b="1" dirty="0" err="1">
                          <a:latin typeface="Open Sans" panose="020B0606030504020204" pitchFamily="34" charset="0"/>
                          <a:ea typeface="Open Sans" panose="020B0606030504020204" pitchFamily="34" charset="0"/>
                          <a:cs typeface="Open Sans" panose="020B0606030504020204" pitchFamily="34" charset="0"/>
                        </a:rPr>
                        <a:t>hrs</a:t>
                      </a:r>
                      <a:r>
                        <a:rPr lang="en-US" sz="1600" b="1" dirty="0">
                          <a:latin typeface="Open Sans" panose="020B0606030504020204" pitchFamily="34" charset="0"/>
                          <a:ea typeface="Open Sans" panose="020B0606030504020204" pitchFamily="34" charset="0"/>
                          <a:cs typeface="Open Sans" panose="020B0606030504020204" pitchFamily="34" charset="0"/>
                        </a:rPr>
                        <a:t>)</a:t>
                      </a:r>
                    </a:p>
                  </a:txBody>
                  <a:tcPr marL="98601" marR="98601" marT="49301" marB="49301" anchor="ctr"/>
                </a:tc>
                <a:extLst>
                  <a:ext uri="{0D108BD9-81ED-4DB2-BD59-A6C34878D82A}">
                    <a16:rowId xmlns:a16="http://schemas.microsoft.com/office/drawing/2014/main" val="10001"/>
                  </a:ext>
                </a:extLst>
              </a:tr>
              <a:tr h="503333">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5-10</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1 ½</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36 (270.0 </a:t>
                      </a:r>
                      <a:r>
                        <a:rPr lang="en-US" sz="1600" b="1" dirty="0" err="1">
                          <a:latin typeface="Open Sans" panose="020B0606030504020204" pitchFamily="34" charset="0"/>
                          <a:ea typeface="Open Sans" panose="020B0606030504020204" pitchFamily="34" charset="0"/>
                          <a:cs typeface="Open Sans" panose="020B0606030504020204" pitchFamily="34" charset="0"/>
                        </a:rPr>
                        <a:t>hrs</a:t>
                      </a:r>
                      <a:r>
                        <a:rPr lang="en-US" sz="1600" b="1" dirty="0">
                          <a:latin typeface="Open Sans" panose="020B0606030504020204" pitchFamily="34" charset="0"/>
                          <a:ea typeface="Open Sans" panose="020B0606030504020204" pitchFamily="34" charset="0"/>
                          <a:cs typeface="Open Sans" panose="020B0606030504020204" pitchFamily="34" charset="0"/>
                        </a:rPr>
                        <a:t>)</a:t>
                      </a:r>
                    </a:p>
                  </a:txBody>
                  <a:tcPr marL="98601" marR="98601" marT="49301" marB="49301" anchor="ctr"/>
                </a:tc>
                <a:extLst>
                  <a:ext uri="{0D108BD9-81ED-4DB2-BD59-A6C34878D82A}">
                    <a16:rowId xmlns:a16="http://schemas.microsoft.com/office/drawing/2014/main" val="10002"/>
                  </a:ext>
                </a:extLst>
              </a:tr>
              <a:tr h="503333">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10-20</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1 ¾</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39 (292.5 </a:t>
                      </a:r>
                      <a:r>
                        <a:rPr lang="en-US" sz="1600" b="1" dirty="0" err="1">
                          <a:latin typeface="Open Sans" panose="020B0606030504020204" pitchFamily="34" charset="0"/>
                          <a:ea typeface="Open Sans" panose="020B0606030504020204" pitchFamily="34" charset="0"/>
                          <a:cs typeface="Open Sans" panose="020B0606030504020204" pitchFamily="34" charset="0"/>
                        </a:rPr>
                        <a:t>hrs</a:t>
                      </a:r>
                      <a:r>
                        <a:rPr lang="en-US" sz="1600" b="1" dirty="0">
                          <a:latin typeface="Open Sans" panose="020B0606030504020204" pitchFamily="34" charset="0"/>
                          <a:ea typeface="Open Sans" panose="020B0606030504020204" pitchFamily="34" charset="0"/>
                          <a:cs typeface="Open Sans" panose="020B0606030504020204" pitchFamily="34" charset="0"/>
                        </a:rPr>
                        <a:t>)</a:t>
                      </a:r>
                    </a:p>
                  </a:txBody>
                  <a:tcPr marL="98601" marR="98601" marT="49301" marB="49301" anchor="ctr"/>
                </a:tc>
                <a:extLst>
                  <a:ext uri="{0D108BD9-81ED-4DB2-BD59-A6C34878D82A}">
                    <a16:rowId xmlns:a16="http://schemas.microsoft.com/office/drawing/2014/main" val="10003"/>
                  </a:ext>
                </a:extLst>
              </a:tr>
              <a:tr h="503333">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Over 20</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2</a:t>
                      </a:r>
                    </a:p>
                  </a:txBody>
                  <a:tcPr marL="98601" marR="98601" marT="49301" marB="49301" anchor="ctr"/>
                </a:tc>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42 (315.0 </a:t>
                      </a:r>
                      <a:r>
                        <a:rPr lang="en-US" sz="1600" b="1" dirty="0" err="1">
                          <a:latin typeface="Open Sans" panose="020B0606030504020204" pitchFamily="34" charset="0"/>
                          <a:ea typeface="Open Sans" panose="020B0606030504020204" pitchFamily="34" charset="0"/>
                          <a:cs typeface="Open Sans" panose="020B0606030504020204" pitchFamily="34" charset="0"/>
                        </a:rPr>
                        <a:t>hrs</a:t>
                      </a:r>
                      <a:r>
                        <a:rPr lang="en-US" sz="1600" b="1" dirty="0">
                          <a:latin typeface="Open Sans" panose="020B0606030504020204" pitchFamily="34" charset="0"/>
                          <a:ea typeface="Open Sans" panose="020B0606030504020204" pitchFamily="34" charset="0"/>
                          <a:cs typeface="Open Sans" panose="020B0606030504020204" pitchFamily="34" charset="0"/>
                        </a:rPr>
                        <a:t>)</a:t>
                      </a:r>
                    </a:p>
                  </a:txBody>
                  <a:tcPr marL="98601" marR="98601" marT="49301" marB="49301"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48E6724-77B3-C08F-B8F0-087A496A12BE}"/>
              </a:ext>
            </a:extLst>
          </p:cNvPr>
          <p:cNvSpPr txBox="1"/>
          <p:nvPr/>
        </p:nvSpPr>
        <p:spPr>
          <a:xfrm>
            <a:off x="413843" y="5562600"/>
            <a:ext cx="7467600" cy="70788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Sick Leave</a:t>
            </a:r>
          </a:p>
          <a:p>
            <a:pPr marL="342900" indent="-342900">
              <a:buClr>
                <a:srgbClr val="FF4644"/>
              </a:buClr>
              <a:buFont typeface="Arial" panose="020B0604020202020204" pitchFamily="34" charset="0"/>
              <a:buChar char="•"/>
            </a:pPr>
            <a:r>
              <a:rPr lang="en-US" sz="2000" i="1" dirty="0">
                <a:latin typeface="Open Sans" panose="020B0606030504020204" pitchFamily="34" charset="0"/>
                <a:ea typeface="Open Sans" panose="020B0606030504020204" pitchFamily="34" charset="0"/>
                <a:cs typeface="Open Sans" panose="020B0606030504020204" pitchFamily="34" charset="0"/>
              </a:rPr>
              <a:t>1 day per month for all employees </a:t>
            </a:r>
          </a:p>
        </p:txBody>
      </p:sp>
    </p:spTree>
    <p:extLst>
      <p:ext uri="{BB962C8B-B14F-4D97-AF65-F5344CB8AC3E}">
        <p14:creationId xmlns:p14="http://schemas.microsoft.com/office/powerpoint/2010/main" val="129221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4322D0F-CFEB-C841-4DD0-E2CB2E698306}"/>
              </a:ext>
            </a:extLst>
          </p:cNvPr>
          <p:cNvSpPr>
            <a:spLocks noGrp="1"/>
          </p:cNvSpPr>
          <p:nvPr>
            <p:ph idx="13"/>
          </p:nvPr>
        </p:nvSpPr>
        <p:spPr/>
        <p:txBody>
          <a:bodyPr/>
          <a:lstStyle/>
          <a:p>
            <a:endParaRPr lang="en-US" dirty="0"/>
          </a:p>
        </p:txBody>
      </p:sp>
      <p:sp>
        <p:nvSpPr>
          <p:cNvPr id="6" name="Rectangle 5">
            <a:extLst>
              <a:ext uri="{FF2B5EF4-FFF2-40B4-BE49-F238E27FC236}">
                <a16:creationId xmlns:a16="http://schemas.microsoft.com/office/drawing/2014/main" id="{F8558BCC-6189-029A-D64B-FA32C594F9D7}"/>
              </a:ext>
            </a:extLst>
          </p:cNvPr>
          <p:cNvSpPr/>
          <p:nvPr/>
        </p:nvSpPr>
        <p:spPr>
          <a:xfrm>
            <a:off x="-1" y="2551506"/>
            <a:ext cx="3733305" cy="1461691"/>
          </a:xfrm>
          <a:prstGeom prst="rect">
            <a:avLst/>
          </a:prstGeom>
          <a:solidFill>
            <a:srgbClr val="54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BB058741-F203-99A1-FD8A-F31F65E5BFC8}"/>
              </a:ext>
            </a:extLst>
          </p:cNvPr>
          <p:cNvSpPr/>
          <p:nvPr/>
        </p:nvSpPr>
        <p:spPr>
          <a:xfrm>
            <a:off x="-495" y="3719909"/>
            <a:ext cx="3733800" cy="1461691"/>
          </a:xfrm>
          <a:prstGeom prst="rect">
            <a:avLst/>
          </a:prstGeom>
          <a:solidFill>
            <a:srgbClr val="6E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14E01CA5-AC88-B2D5-42A8-4B31253461D0}"/>
              </a:ext>
            </a:extLst>
          </p:cNvPr>
          <p:cNvSpPr/>
          <p:nvPr/>
        </p:nvSpPr>
        <p:spPr>
          <a:xfrm>
            <a:off x="0" y="1357708"/>
            <a:ext cx="3733304" cy="1461691"/>
          </a:xfrm>
          <a:prstGeom prst="rect">
            <a:avLst/>
          </a:prstGeom>
          <a:solidFill>
            <a:srgbClr val="6E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2D1D086F-2810-A48D-5090-55FECE0DD2ED}"/>
              </a:ext>
            </a:extLst>
          </p:cNvPr>
          <p:cNvSpPr/>
          <p:nvPr/>
        </p:nvSpPr>
        <p:spPr>
          <a:xfrm>
            <a:off x="3733800" y="989409"/>
            <a:ext cx="5410200" cy="5162857"/>
          </a:xfrm>
          <a:prstGeom prst="rect">
            <a:avLst/>
          </a:prstGeom>
          <a:solidFill>
            <a:srgbClr val="ECD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980008"/>
            <a:ext cx="77470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a:extLst>
              <a:ext uri="{FF2B5EF4-FFF2-40B4-BE49-F238E27FC236}">
                <a16:creationId xmlns:a16="http://schemas.microsoft.com/office/drawing/2014/main" id="{ADF7456D-441C-32A5-EE71-0A8DED98FB43}"/>
              </a:ext>
            </a:extLst>
          </p:cNvPr>
          <p:cNvSpPr>
            <a:spLocks noGrp="1"/>
          </p:cNvSpPr>
          <p:nvPr>
            <p:ph idx="1"/>
          </p:nvPr>
        </p:nvSpPr>
        <p:spPr>
          <a:xfrm>
            <a:off x="114299" y="1422404"/>
            <a:ext cx="3619006" cy="3759196"/>
          </a:xfrm>
        </p:spPr>
        <p:txBody>
          <a:bodyPr>
            <a:normAutofit/>
          </a:bodyPr>
          <a:lstStyle/>
          <a:p>
            <a:pPr marL="0" indent="0">
              <a:buNone/>
            </a:pPr>
            <a:r>
              <a:rPr lang="en-US" sz="2000" b="1" i="1" cap="none" spc="0" dirty="0">
                <a:ln w="12700">
                  <a:noFill/>
                  <a:prstDash val="solid"/>
                </a:ln>
                <a:solidFill>
                  <a:schemeClr val="bg1"/>
                </a:solidFill>
              </a:rPr>
              <a:t>Home Screen </a:t>
            </a:r>
            <a:r>
              <a:rPr lang="en-US" sz="2000" b="1" i="1" dirty="0">
                <a:ln w="12700">
                  <a:noFill/>
                  <a:prstDash val="solid"/>
                </a:ln>
                <a:solidFill>
                  <a:schemeClr val="bg1"/>
                </a:solidFill>
              </a:rPr>
              <a:t>&gt; </a:t>
            </a:r>
            <a:r>
              <a:rPr lang="en-US" sz="2000" b="1" i="1" cap="none" spc="0" dirty="0">
                <a:ln w="12700">
                  <a:noFill/>
                  <a:prstDash val="solid"/>
                </a:ln>
                <a:solidFill>
                  <a:schemeClr val="bg1"/>
                </a:solidFill>
              </a:rPr>
              <a:t>Self Service &gt; Employee </a:t>
            </a:r>
            <a:r>
              <a:rPr lang="en-US" sz="2000" b="1" i="1" cap="none" spc="0" dirty="0" err="1">
                <a:ln w="12700">
                  <a:noFill/>
                  <a:prstDash val="solid"/>
                </a:ln>
                <a:solidFill>
                  <a:schemeClr val="bg1"/>
                </a:solidFill>
              </a:rPr>
              <a:t>Workcenter</a:t>
            </a:r>
            <a:r>
              <a:rPr lang="en-US" sz="2000" b="1" i="1" cap="none" spc="0" dirty="0">
                <a:ln w="12700">
                  <a:noFill/>
                  <a:prstDash val="solid"/>
                </a:ln>
                <a:solidFill>
                  <a:schemeClr val="bg1"/>
                </a:solidFill>
              </a:rPr>
              <a:t> &gt; Leave Balances/Service Credits</a:t>
            </a:r>
          </a:p>
          <a:p>
            <a:pPr marL="0" indent="0">
              <a:buNone/>
            </a:pPr>
            <a:endParaRPr lang="en-US" sz="2000" b="1" i="1" cap="none" spc="0" dirty="0">
              <a:ln w="12700">
                <a:noFill/>
                <a:prstDash val="solid"/>
              </a:ln>
              <a:solidFill>
                <a:schemeClr val="bg2">
                  <a:tint val="85000"/>
                  <a:satMod val="155000"/>
                </a:schemeClr>
              </a:solidFill>
            </a:endParaRPr>
          </a:p>
          <a:p>
            <a:pPr marL="0" indent="0">
              <a:buNone/>
            </a:pPr>
            <a:r>
              <a:rPr lang="en-US" sz="2000" dirty="0">
                <a:ln w="12700">
                  <a:noFill/>
                  <a:prstDash val="solid"/>
                </a:ln>
                <a:solidFill>
                  <a:schemeClr val="bg1"/>
                </a:solidFill>
              </a:rPr>
              <a:t>Or by accessing</a:t>
            </a:r>
          </a:p>
          <a:p>
            <a:pPr marL="0" indent="0">
              <a:buNone/>
            </a:pPr>
            <a:endParaRPr lang="en-US" sz="2000" b="1" i="1" dirty="0">
              <a:ln w="12700">
                <a:noFill/>
                <a:prstDash val="solid"/>
              </a:ln>
            </a:endParaRPr>
          </a:p>
          <a:p>
            <a:pPr marL="0" indent="0">
              <a:buNone/>
            </a:pPr>
            <a:r>
              <a:rPr lang="en-US" sz="2000" b="1" i="1" dirty="0">
                <a:ln w="12700">
                  <a:noFill/>
                  <a:prstDash val="solid"/>
                </a:ln>
                <a:solidFill>
                  <a:schemeClr val="bg1"/>
                </a:solidFill>
              </a:rPr>
              <a:t>HCM &gt; Self Service &gt; Time Reporting &gt; Leave Balances/Service Credits</a:t>
            </a:r>
            <a:endParaRPr lang="en-US" sz="2000" b="1" i="1" cap="none" spc="0" dirty="0">
              <a:ln w="12700">
                <a:noFill/>
                <a:prstDash val="solid"/>
              </a:ln>
              <a:solidFill>
                <a:schemeClr val="bg1"/>
              </a:solidFill>
            </a:endParaRPr>
          </a:p>
        </p:txBody>
      </p:sp>
      <p:sp>
        <p:nvSpPr>
          <p:cNvPr id="3" name="Title 2">
            <a:extLst>
              <a:ext uri="{FF2B5EF4-FFF2-40B4-BE49-F238E27FC236}">
                <a16:creationId xmlns:a16="http://schemas.microsoft.com/office/drawing/2014/main" id="{578A253C-2515-88D1-E355-AB5B7772F15D}"/>
              </a:ext>
            </a:extLst>
          </p:cNvPr>
          <p:cNvSpPr>
            <a:spLocks noGrp="1"/>
          </p:cNvSpPr>
          <p:nvPr>
            <p:ph type="title"/>
          </p:nvPr>
        </p:nvSpPr>
        <p:spPr/>
        <p:txBody>
          <a:bodyPr/>
          <a:lstStyle/>
          <a:p>
            <a:r>
              <a:rPr lang="en-US" sz="2400" dirty="0">
                <a:effectLst/>
              </a:rPr>
              <a:t>Leave Balances &amp; Service Credits</a:t>
            </a:r>
          </a:p>
        </p:txBody>
      </p:sp>
      <p:pic>
        <p:nvPicPr>
          <p:cNvPr id="8" name="Content Placeholder 12">
            <a:extLst>
              <a:ext uri="{FF2B5EF4-FFF2-40B4-BE49-F238E27FC236}">
                <a16:creationId xmlns:a16="http://schemas.microsoft.com/office/drawing/2014/main" id="{DE6ED771-DFE2-1B49-F088-DFCF76940172}"/>
              </a:ext>
            </a:extLst>
          </p:cNvPr>
          <p:cNvPicPr>
            <a:picLocks noChangeAspect="1"/>
          </p:cNvPicPr>
          <p:nvPr/>
        </p:nvPicPr>
        <p:blipFill>
          <a:blip r:embed="rId4"/>
          <a:stretch>
            <a:fillRect/>
          </a:stretch>
        </p:blipFill>
        <p:spPr>
          <a:xfrm>
            <a:off x="3810000" y="1004006"/>
            <a:ext cx="5181600" cy="5148260"/>
          </a:xfrm>
          <a:prstGeom prst="rect">
            <a:avLst/>
          </a:prstGeom>
        </p:spPr>
      </p:pic>
    </p:spTree>
    <p:extLst>
      <p:ext uri="{BB962C8B-B14F-4D97-AF65-F5344CB8AC3E}">
        <p14:creationId xmlns:p14="http://schemas.microsoft.com/office/powerpoint/2010/main" val="311787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58BCC-6189-029A-D64B-FA32C594F9D7}"/>
              </a:ext>
            </a:extLst>
          </p:cNvPr>
          <p:cNvSpPr/>
          <p:nvPr/>
        </p:nvSpPr>
        <p:spPr>
          <a:xfrm>
            <a:off x="-1" y="1676401"/>
            <a:ext cx="3733305" cy="2438400"/>
          </a:xfrm>
          <a:prstGeom prst="rect">
            <a:avLst/>
          </a:prstGeom>
          <a:solidFill>
            <a:srgbClr val="548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BB058741-F203-99A1-FD8A-F31F65E5BFC8}"/>
              </a:ext>
            </a:extLst>
          </p:cNvPr>
          <p:cNvSpPr/>
          <p:nvPr/>
        </p:nvSpPr>
        <p:spPr>
          <a:xfrm>
            <a:off x="-495" y="3886200"/>
            <a:ext cx="3733800" cy="1295400"/>
          </a:xfrm>
          <a:prstGeom prst="rect">
            <a:avLst/>
          </a:prstGeom>
          <a:solidFill>
            <a:srgbClr val="6E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14E01CA5-AC88-B2D5-42A8-4B31253461D0}"/>
              </a:ext>
            </a:extLst>
          </p:cNvPr>
          <p:cNvSpPr/>
          <p:nvPr/>
        </p:nvSpPr>
        <p:spPr>
          <a:xfrm>
            <a:off x="0" y="1357709"/>
            <a:ext cx="3733304" cy="825500"/>
          </a:xfrm>
          <a:prstGeom prst="rect">
            <a:avLst/>
          </a:prstGeom>
          <a:solidFill>
            <a:srgbClr val="6E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2D1D086F-2810-A48D-5090-55FECE0DD2ED}"/>
              </a:ext>
            </a:extLst>
          </p:cNvPr>
          <p:cNvSpPr/>
          <p:nvPr/>
        </p:nvSpPr>
        <p:spPr>
          <a:xfrm>
            <a:off x="3733800" y="989409"/>
            <a:ext cx="5410200" cy="5162857"/>
          </a:xfrm>
          <a:prstGeom prst="rect">
            <a:avLst/>
          </a:prstGeom>
          <a:solidFill>
            <a:srgbClr val="ECD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980008"/>
            <a:ext cx="77470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a:extLst>
              <a:ext uri="{FF2B5EF4-FFF2-40B4-BE49-F238E27FC236}">
                <a16:creationId xmlns:a16="http://schemas.microsoft.com/office/drawing/2014/main" id="{ADF7456D-441C-32A5-EE71-0A8DED98FB43}"/>
              </a:ext>
            </a:extLst>
          </p:cNvPr>
          <p:cNvSpPr>
            <a:spLocks noGrp="1"/>
          </p:cNvSpPr>
          <p:nvPr>
            <p:ph idx="1"/>
          </p:nvPr>
        </p:nvSpPr>
        <p:spPr>
          <a:xfrm>
            <a:off x="114299" y="1422404"/>
            <a:ext cx="3619006" cy="3759196"/>
          </a:xfrm>
        </p:spPr>
        <p:txBody>
          <a:bodyPr>
            <a:normAutofit lnSpcReduction="10000"/>
          </a:bodyPr>
          <a:lstStyle/>
          <a:p>
            <a:pPr marL="0" indent="0">
              <a:buNone/>
            </a:pPr>
            <a:r>
              <a:rPr lang="en-US" sz="2000" b="1" i="1" cap="none" spc="0" dirty="0">
                <a:ln w="12700">
                  <a:noFill/>
                  <a:prstDash val="solid"/>
                </a:ln>
                <a:solidFill>
                  <a:schemeClr val="bg1"/>
                </a:solidFill>
              </a:rPr>
              <a:t>Click on the tab - Service Credits</a:t>
            </a:r>
          </a:p>
          <a:p>
            <a:pPr marL="0" indent="0">
              <a:buNone/>
            </a:pPr>
            <a:endParaRPr lang="en-US" sz="2000" b="1" i="1" cap="none" spc="0" dirty="0">
              <a:ln w="12700">
                <a:noFill/>
                <a:prstDash val="solid"/>
              </a:ln>
              <a:solidFill>
                <a:schemeClr val="bg2">
                  <a:tint val="85000"/>
                  <a:satMod val="155000"/>
                </a:schemeClr>
              </a:solidFill>
            </a:endParaRPr>
          </a:p>
          <a:p>
            <a:pPr marL="0" indent="0">
              <a:buNone/>
            </a:pPr>
            <a:r>
              <a:rPr lang="en-US" sz="2000" dirty="0">
                <a:ln w="12700">
                  <a:noFill/>
                  <a:prstDash val="solid"/>
                </a:ln>
                <a:solidFill>
                  <a:schemeClr val="bg1"/>
                </a:solidFill>
              </a:rPr>
              <a:t>Edison is working on updating this page to include a new feature – Service Anniversary Date</a:t>
            </a:r>
          </a:p>
          <a:p>
            <a:pPr marL="0" indent="0">
              <a:buNone/>
            </a:pPr>
            <a:endParaRPr lang="en-US" sz="2000" b="1" i="1" dirty="0">
              <a:ln w="12700">
                <a:noFill/>
                <a:prstDash val="solid"/>
              </a:ln>
            </a:endParaRPr>
          </a:p>
          <a:p>
            <a:pPr marL="0" indent="0">
              <a:buNone/>
            </a:pPr>
            <a:r>
              <a:rPr lang="en-US" sz="2000" b="1" i="1" dirty="0">
                <a:ln w="12700">
                  <a:noFill/>
                  <a:prstDash val="solid"/>
                </a:ln>
                <a:solidFill>
                  <a:schemeClr val="bg1"/>
                </a:solidFill>
              </a:rPr>
              <a:t>Service Anniversary Date change if you are in a leave w/o pay status for a major portion of a month</a:t>
            </a:r>
            <a:endParaRPr lang="en-US" sz="2000" b="1" i="1" cap="none" spc="0" dirty="0">
              <a:ln w="12700">
                <a:noFill/>
                <a:prstDash val="solid"/>
              </a:ln>
              <a:solidFill>
                <a:schemeClr val="bg1"/>
              </a:solidFill>
            </a:endParaRPr>
          </a:p>
        </p:txBody>
      </p:sp>
      <p:sp>
        <p:nvSpPr>
          <p:cNvPr id="3" name="Title 2">
            <a:extLst>
              <a:ext uri="{FF2B5EF4-FFF2-40B4-BE49-F238E27FC236}">
                <a16:creationId xmlns:a16="http://schemas.microsoft.com/office/drawing/2014/main" id="{578A253C-2515-88D1-E355-AB5B7772F15D}"/>
              </a:ext>
            </a:extLst>
          </p:cNvPr>
          <p:cNvSpPr>
            <a:spLocks noGrp="1"/>
          </p:cNvSpPr>
          <p:nvPr>
            <p:ph type="title"/>
          </p:nvPr>
        </p:nvSpPr>
        <p:spPr/>
        <p:txBody>
          <a:bodyPr/>
          <a:lstStyle/>
          <a:p>
            <a:r>
              <a:rPr lang="en-US" sz="2400" dirty="0">
                <a:effectLst/>
              </a:rPr>
              <a:t>Leave Balances &amp; Service Credits cont’d</a:t>
            </a:r>
          </a:p>
        </p:txBody>
      </p:sp>
      <p:pic>
        <p:nvPicPr>
          <p:cNvPr id="17" name="Content Placeholder 16">
            <a:extLst>
              <a:ext uri="{FF2B5EF4-FFF2-40B4-BE49-F238E27FC236}">
                <a16:creationId xmlns:a16="http://schemas.microsoft.com/office/drawing/2014/main" id="{57A6C29C-86A0-17CD-3FBE-42308AF17E9D}"/>
              </a:ext>
            </a:extLst>
          </p:cNvPr>
          <p:cNvPicPr>
            <a:picLocks noGrp="1" noChangeAspect="1"/>
          </p:cNvPicPr>
          <p:nvPr>
            <p:ph idx="13"/>
          </p:nvPr>
        </p:nvPicPr>
        <p:blipFill>
          <a:blip r:embed="rId4"/>
          <a:stretch>
            <a:fillRect/>
          </a:stretch>
        </p:blipFill>
        <p:spPr>
          <a:xfrm>
            <a:off x="3867173" y="1357708"/>
            <a:ext cx="5143454" cy="3442892"/>
          </a:xfrm>
        </p:spPr>
      </p:pic>
      <p:sp>
        <p:nvSpPr>
          <p:cNvPr id="20" name="TextBox 19">
            <a:extLst>
              <a:ext uri="{FF2B5EF4-FFF2-40B4-BE49-F238E27FC236}">
                <a16:creationId xmlns:a16="http://schemas.microsoft.com/office/drawing/2014/main" id="{D802F7EE-4674-A9C2-54B5-46DE40142FFA}"/>
              </a:ext>
            </a:extLst>
          </p:cNvPr>
          <p:cNvSpPr txBox="1"/>
          <p:nvPr/>
        </p:nvSpPr>
        <p:spPr>
          <a:xfrm>
            <a:off x="4800600" y="4114800"/>
            <a:ext cx="1811522" cy="276999"/>
          </a:xfrm>
          <a:prstGeom prst="rect">
            <a:avLst/>
          </a:prstGeom>
          <a:noFill/>
          <a:ln>
            <a:solidFill>
              <a:srgbClr val="002060"/>
            </a:solidFill>
          </a:ln>
        </p:spPr>
        <p:txBody>
          <a:bodyPr wrap="none" rtlCol="0">
            <a:spAutoFit/>
          </a:bodyPr>
          <a:lstStyle/>
          <a:p>
            <a:r>
              <a:rPr lang="en-US" sz="1200" dirty="0"/>
              <a:t>Service Anniversary Date: </a:t>
            </a:r>
          </a:p>
        </p:txBody>
      </p:sp>
    </p:spTree>
    <p:extLst>
      <p:ext uri="{BB962C8B-B14F-4D97-AF65-F5344CB8AC3E}">
        <p14:creationId xmlns:p14="http://schemas.microsoft.com/office/powerpoint/2010/main" val="489186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UIDATA" val="&lt;database version=&quot;9.0&quot;&gt;&lt;object type=&quot;1&quot; unique_id=&quot;10001&quot;&gt;&lt;object type=&quot;2&quot; unique_id=&quot;16719&quot;&gt;&lt;object type=&quot;3&quot; unique_id=&quot;16720&quot;&gt;&lt;property id=&quot;20148&quot; value=&quot;5&quot;/&gt;&lt;property id=&quot;20300&quot; value=&quot;Slide 1&quot;/&gt;&lt;property id=&quot;20307&quot; value=&quot;256&quot;/&gt;&lt;/object&gt;&lt;/object&gt;&lt;object type=&quot;8&quot; unique_id=&quot;16739&quot;&gt;&lt;/object&gt;&lt;/object&gt;&lt;/database&gt;"/>
</p:tagLst>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D494DB7DC9E428DDC924AEFCBA497" ma:contentTypeVersion="14" ma:contentTypeDescription="Create a new document." ma:contentTypeScope="" ma:versionID="9c723503a8ac32345ec9b8e659c1bb85">
  <xsd:schema xmlns:xsd="http://www.w3.org/2001/XMLSchema" xmlns:xs="http://www.w3.org/2001/XMLSchema" xmlns:p="http://schemas.microsoft.com/office/2006/metadata/properties" xmlns:ns2="0139593b-0b01-429e-aff5-32c3230c4a97" xmlns:ns3="d41c812e-954f-404d-bac6-284d9811f30a" targetNamespace="http://schemas.microsoft.com/office/2006/metadata/properties" ma:root="true" ma:fieldsID="13eae99de3210379212a9f9b11eba2a1" ns2:_="" ns3:_="">
    <xsd:import namespace="0139593b-0b01-429e-aff5-32c3230c4a97"/>
    <xsd:import namespace="d41c812e-954f-404d-bac6-284d9811f30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9593b-0b01-429e-aff5-32c3230c4a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15e0f942-058b-4dfc-9d7c-df965b1740b2}" ma:internalName="TaxCatchAll" ma:showField="CatchAllData" ma:web="0139593b-0b01-429e-aff5-32c3230c4a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1c812e-954f-404d-bac6-284d9811f30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139593b-0b01-429e-aff5-32c3230c4a97">ZVJZAJK2YCEE-614344468-6762</_dlc_DocId>
    <_dlc_DocIdUrl xmlns="0139593b-0b01-429e-aff5-32c3230c4a97">
      <Url>https://tennessee.sharepoint.com/sites/TDOT_BOA_HRTRANS/_layouts/15/DocIdRedir.aspx?ID=ZVJZAJK2YCEE-614344468-6762</Url>
      <Description>ZVJZAJK2YCEE-614344468-6762</Description>
    </_dlc_DocIdUrl>
    <lcf76f155ced4ddcb4097134ff3c332f xmlns="d41c812e-954f-404d-bac6-284d9811f30a">
      <Terms xmlns="http://schemas.microsoft.com/office/infopath/2007/PartnerControls"/>
    </lcf76f155ced4ddcb4097134ff3c332f>
    <TaxCatchAll xmlns="0139593b-0b01-429e-aff5-32c3230c4a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69A22C-D85F-44B9-9D4A-AD3843630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9593b-0b01-429e-aff5-32c3230c4a97"/>
    <ds:schemaRef ds:uri="d41c812e-954f-404d-bac6-284d9811f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FAB14F-122F-4796-87AC-54B27E26A0A3}">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0139593b-0b01-429e-aff5-32c3230c4a97"/>
    <ds:schemaRef ds:uri="http://purl.org/dc/elements/1.1/"/>
    <ds:schemaRef ds:uri="8a977dc6-6235-44a5-94ab-2d8543ecf1c0"/>
    <ds:schemaRef ds:uri="http://www.w3.org/XML/1998/namespace"/>
    <ds:schemaRef ds:uri="d41c812e-954f-404d-bac6-284d9811f30a"/>
  </ds:schemaRefs>
</ds:datastoreItem>
</file>

<file path=customXml/itemProps3.xml><?xml version="1.0" encoding="utf-8"?>
<ds:datastoreItem xmlns:ds="http://schemas.openxmlformats.org/officeDocument/2006/customXml" ds:itemID="{5C40B07B-646C-4DE9-9746-96756AA2E096}">
  <ds:schemaRefs>
    <ds:schemaRef ds:uri="http://schemas.microsoft.com/sharepoint/v3/contenttype/forms"/>
  </ds:schemaRefs>
</ds:datastoreItem>
</file>

<file path=customXml/itemProps4.xml><?xml version="1.0" encoding="utf-8"?>
<ds:datastoreItem xmlns:ds="http://schemas.openxmlformats.org/officeDocument/2006/customXml" ds:itemID="{E3568015-16DE-4638-8E7B-DDC5F0057E7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30964</TotalTime>
  <Words>4201</Words>
  <Application>Microsoft Office PowerPoint</Application>
  <PresentationFormat>On-screen Show (4:3)</PresentationFormat>
  <Paragraphs>346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Open Sans</vt:lpstr>
      <vt:lpstr>PermianSlabSerifTypeface</vt:lpstr>
      <vt:lpstr>PowerPoint B</vt:lpstr>
      <vt:lpstr>PowerPoint Presentation</vt:lpstr>
      <vt:lpstr>Leave Accrual Changes for 2024</vt:lpstr>
      <vt:lpstr>Hired in 2024</vt:lpstr>
      <vt:lpstr>Rehired in 2024</vt:lpstr>
      <vt:lpstr>Leave Accrual Changes cont’d</vt:lpstr>
      <vt:lpstr>Current Employees</vt:lpstr>
      <vt:lpstr>Service Groups for Annual Leave</vt:lpstr>
      <vt:lpstr>Leave Balances &amp; Service Credits</vt:lpstr>
      <vt:lpstr>Leave Balances &amp; Service Credits cont’d</vt:lpstr>
      <vt:lpstr>Timesheet example of Front Load</vt:lpstr>
      <vt:lpstr>Attendance and Leave</vt:lpstr>
      <vt:lpstr>Annual Leave</vt:lpstr>
      <vt:lpstr>Sick Leave</vt:lpstr>
      <vt:lpstr>Separating from the State</vt:lpstr>
      <vt:lpstr>Thank you for joining!!</vt:lpstr>
      <vt:lpstr>Thank you for joining!!</vt:lpstr>
      <vt:lpstr>Thank you for joining!!</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Kenna L. Stephens</cp:lastModifiedBy>
  <cp:revision>833</cp:revision>
  <cp:lastPrinted>2016-07-25T20:06:21Z</cp:lastPrinted>
  <dcterms:created xsi:type="dcterms:W3CDTF">2015-04-20T20:04:50Z</dcterms:created>
  <dcterms:modified xsi:type="dcterms:W3CDTF">2024-02-01T14:59:39Z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0x010100F64D494DB7DC9E428DDC924AEFCBA497</vt:lpwstr>
  </property>
  <property fmtid="{D5CDD505-2E9C-101B-9397-08002B2CF9AE}" pid="3" name="_dlc_DocIdItemGuid">
    <vt:lpwstr>02418304-6d16-467b-9e01-2bb3acc9fc8a</vt:lpwstr>
  </property>
  <property fmtid="{D5CDD505-2E9C-101B-9397-08002B2CF9AE}" pid="4" name="MediaServiceImageTags">
    <vt:lpwstr/>
  </property>
  <property fmtid="{D5CDD505-2E9C-101B-9397-08002B2CF9AE}" pid="5" name="_ExtendedDescription">
    <vt:lpwstr/>
  </property>
</Properties>
</file>